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323" r:id="rId5"/>
    <p:sldId id="324" r:id="rId6"/>
    <p:sldId id="330" r:id="rId7"/>
    <p:sldId id="325" r:id="rId8"/>
    <p:sldId id="326" r:id="rId9"/>
    <p:sldId id="327" r:id="rId10"/>
    <p:sldId id="328" r:id="rId11"/>
    <p:sldId id="329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59" r:id="rId20"/>
    <p:sldId id="360" r:id="rId21"/>
    <p:sldId id="362" r:id="rId22"/>
    <p:sldId id="356" r:id="rId23"/>
    <p:sldId id="361" r:id="rId24"/>
    <p:sldId id="338" r:id="rId25"/>
    <p:sldId id="363" r:id="rId26"/>
    <p:sldId id="339" r:id="rId27"/>
    <p:sldId id="340" r:id="rId28"/>
    <p:sldId id="291" r:id="rId29"/>
    <p:sldId id="354" r:id="rId30"/>
    <p:sldId id="342" r:id="rId31"/>
    <p:sldId id="343" r:id="rId32"/>
    <p:sldId id="357" r:id="rId33"/>
    <p:sldId id="358" r:id="rId34"/>
    <p:sldId id="346" r:id="rId35"/>
    <p:sldId id="347" r:id="rId36"/>
    <p:sldId id="348" r:id="rId37"/>
    <p:sldId id="351" r:id="rId38"/>
    <p:sldId id="352" r:id="rId39"/>
    <p:sldId id="353" r:id="rId40"/>
    <p:sldId id="355" r:id="rId41"/>
    <p:sldId id="322" r:id="rId42"/>
    <p:sldId id="288" r:id="rId43"/>
    <p:sldId id="295" r:id="rId44"/>
  </p:sldIdLst>
  <p:sldSz cx="18288000" cy="10287000"/>
  <p:notesSz cx="6858000" cy="9144000"/>
  <p:embeddedFontLst>
    <p:embeddedFont>
      <p:font typeface="맑은 고딕" panose="020B0503020000020004" pitchFamily="50" charset="-127"/>
      <p:regular r:id="rId46"/>
      <p:bold r:id="rId47"/>
    </p:embeddedFont>
    <p:embeddedFont>
      <p:font typeface="Cafe24 Ssurround Bold" panose="020F0800000000000000" pitchFamily="50" charset="-127"/>
      <p:bold r:id="rId48"/>
    </p:embeddedFont>
    <p:embeddedFont>
      <p:font typeface="둥근펜 Bold" panose="020B0600000101010101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둥근펜" panose="020B0600000101010101" charset="-127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38"/>
    <a:srgbClr val="FFF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FE03-148E-4EEE-89F7-60176038C65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BCB5B-46F2-43DA-8398-FF32B4B05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2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BCB5B-46F2-43DA-8398-FF32B4B05F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9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BCB5B-46F2-43DA-8398-FF32B4B05FD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28901" y="7419134"/>
            <a:ext cx="6171429" cy="3627068"/>
          </a:xfrm>
          <a:custGeom>
            <a:avLst/>
            <a:gdLst/>
            <a:ahLst/>
            <a:cxnLst/>
            <a:rect l="l" t="t" r="r" b="b"/>
            <a:pathLst>
              <a:path w="6171429" h="3627068">
                <a:moveTo>
                  <a:pt x="0" y="0"/>
                </a:moveTo>
                <a:lnTo>
                  <a:pt x="6171429" y="0"/>
                </a:lnTo>
                <a:lnTo>
                  <a:pt x="6171429" y="3627068"/>
                </a:lnTo>
                <a:lnTo>
                  <a:pt x="0" y="362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" b="-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080245" y="7419134"/>
            <a:ext cx="6171429" cy="3627068"/>
          </a:xfrm>
          <a:custGeom>
            <a:avLst/>
            <a:gdLst/>
            <a:ahLst/>
            <a:cxnLst/>
            <a:rect l="l" t="t" r="r" b="b"/>
            <a:pathLst>
              <a:path w="6171429" h="3627068">
                <a:moveTo>
                  <a:pt x="0" y="0"/>
                </a:moveTo>
                <a:lnTo>
                  <a:pt x="6171429" y="0"/>
                </a:lnTo>
                <a:lnTo>
                  <a:pt x="6171429" y="3627068"/>
                </a:lnTo>
                <a:lnTo>
                  <a:pt x="0" y="3627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" b="-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2"/>
          <p:cNvSpPr/>
          <p:nvPr/>
        </p:nvSpPr>
        <p:spPr>
          <a:xfrm rot="10800000">
            <a:off x="0" y="-1985978"/>
            <a:ext cx="18288000" cy="5772966"/>
          </a:xfrm>
          <a:custGeom>
            <a:avLst/>
            <a:gdLst/>
            <a:ahLst/>
            <a:cxnLst/>
            <a:rect l="l" t="t" r="r" b="b"/>
            <a:pathLst>
              <a:path w="18288000" h="5772966">
                <a:moveTo>
                  <a:pt x="0" y="0"/>
                </a:moveTo>
                <a:lnTo>
                  <a:pt x="18288000" y="0"/>
                </a:lnTo>
                <a:lnTo>
                  <a:pt x="18288000" y="5772966"/>
                </a:lnTo>
                <a:lnTo>
                  <a:pt x="0" y="5772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4000"/>
                      </a14:imgEffect>
                    </a14:imgLayer>
                  </a14:imgProps>
                </a:ext>
              </a:extLst>
            </a:blip>
            <a:stretch>
              <a:fillRect t="-93" b="-38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23" y="4367147"/>
            <a:ext cx="699746" cy="75686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485" y="4367147"/>
            <a:ext cx="699746" cy="756868"/>
          </a:xfrm>
          <a:prstGeom prst="rect">
            <a:avLst/>
          </a:prstGeom>
        </p:spPr>
      </p:pic>
      <p:sp>
        <p:nvSpPr>
          <p:cNvPr id="34" name="TextBox 9"/>
          <p:cNvSpPr txBox="1"/>
          <p:nvPr/>
        </p:nvSpPr>
        <p:spPr>
          <a:xfrm>
            <a:off x="6629400" y="8201458"/>
            <a:ext cx="167487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000" b="1" dirty="0" err="1">
                <a:ea typeface="둥근펜"/>
              </a:rPr>
              <a:t>김혜진</a:t>
            </a:r>
            <a:endParaRPr lang="en-US" sz="2000" b="1" dirty="0">
              <a:ea typeface="둥근펜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8380691" y="8201458"/>
            <a:ext cx="167487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000" b="1" dirty="0" err="1">
                <a:ea typeface="둥근펜"/>
              </a:rPr>
              <a:t>김소희</a:t>
            </a:r>
            <a:endParaRPr lang="en-US" sz="2000" b="1" dirty="0">
              <a:ea typeface="둥근펜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10131982" y="8201458"/>
            <a:ext cx="167487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000" b="1">
                <a:ea typeface="둥근펜"/>
              </a:rPr>
              <a:t>백아현</a:t>
            </a:r>
          </a:p>
        </p:txBody>
      </p:sp>
      <p:sp>
        <p:nvSpPr>
          <p:cNvPr id="37" name="TextBox 12"/>
          <p:cNvSpPr txBox="1"/>
          <p:nvPr/>
        </p:nvSpPr>
        <p:spPr>
          <a:xfrm>
            <a:off x="6631138" y="8808715"/>
            <a:ext cx="167487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000" b="1">
                <a:ea typeface="둥근펜"/>
              </a:rPr>
              <a:t>이지은</a:t>
            </a:r>
          </a:p>
        </p:txBody>
      </p:sp>
      <p:sp>
        <p:nvSpPr>
          <p:cNvPr id="38" name="TextBox 13"/>
          <p:cNvSpPr txBox="1"/>
          <p:nvPr/>
        </p:nvSpPr>
        <p:spPr>
          <a:xfrm>
            <a:off x="8382210" y="8808715"/>
            <a:ext cx="167487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000" b="1">
                <a:ea typeface="둥근펜"/>
              </a:rPr>
              <a:t>임하은</a:t>
            </a:r>
          </a:p>
        </p:txBody>
      </p:sp>
      <p:sp>
        <p:nvSpPr>
          <p:cNvPr id="39" name="TextBox 14"/>
          <p:cNvSpPr txBox="1"/>
          <p:nvPr/>
        </p:nvSpPr>
        <p:spPr>
          <a:xfrm>
            <a:off x="10131981" y="8808715"/>
            <a:ext cx="167487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000" b="1" dirty="0" err="1">
                <a:ea typeface="둥근펜"/>
              </a:rPr>
              <a:t>좌정현</a:t>
            </a:r>
            <a:endParaRPr lang="en-US" sz="2000" b="1" dirty="0">
              <a:ea typeface="둥근펜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09" y="3845529"/>
            <a:ext cx="6915636" cy="180010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119596" y="6896100"/>
            <a:ext cx="2197061" cy="599555"/>
            <a:chOff x="8119596" y="6950070"/>
            <a:chExt cx="2197061" cy="599555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8119596" y="6950070"/>
              <a:ext cx="2197061" cy="599555"/>
            </a:xfrm>
            <a:prstGeom prst="roundRect">
              <a:avLst>
                <a:gd name="adj" fmla="val 50000"/>
              </a:avLst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500" dirty="0">
                <a:latin typeface="Cafe24 Ssurround Bold" panose="020F0800000000000000" pitchFamily="50" charset="-127"/>
                <a:ea typeface="Cafe24 Ssurround Bold" panose="020F0800000000000000" pitchFamily="50" charset="-127"/>
              </a:endParaRPr>
            </a:p>
          </p:txBody>
        </p:sp>
        <p:sp>
          <p:nvSpPr>
            <p:cNvPr id="40" name="TextBox 10"/>
            <p:cNvSpPr txBox="1"/>
            <p:nvPr/>
          </p:nvSpPr>
          <p:spPr>
            <a:xfrm>
              <a:off x="8150671" y="6970193"/>
              <a:ext cx="2134909" cy="471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75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Cafe24 Ssurround Bold" panose="020F0800000000000000" charset="-127"/>
                  <a:ea typeface="Cafe24 Ssurround Bold" panose="020F0800000000000000" charset="-127"/>
                </a:rPr>
                <a:t>A103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Cafe24 Ssurround Bold" panose="020F0800000000000000" charset="-127"/>
                  <a:ea typeface="Cafe24 Ssurround Bold" panose="020F0800000000000000" charset="-127"/>
                </a:rPr>
                <a:t>성장 감자</a:t>
              </a:r>
              <a:endParaRPr lang="en-US" sz="2000" b="1" dirty="0">
                <a:solidFill>
                  <a:schemeClr val="bg1"/>
                </a:solidFill>
                <a:latin typeface="Cafe24 Ssurround Bold" panose="020F0800000000000000" charset="-127"/>
                <a:ea typeface="Cafe24 Ssurround Bold" panose="020F080000000000000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2444981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27523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10065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612843" y="8336278"/>
            <a:ext cx="906231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  <a:spcBef>
                <a:spcPct val="0"/>
              </a:spcBef>
            </a:pPr>
            <a:r>
              <a:rPr lang="en-US" sz="4399" dirty="0" err="1">
                <a:solidFill>
                  <a:srgbClr val="1D45DD"/>
                </a:solidFill>
                <a:ea typeface="둥근펜 Bold"/>
              </a:rPr>
              <a:t>반려견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마다</a:t>
            </a:r>
            <a:r>
              <a:rPr lang="en-US" sz="43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 smtClean="0">
                <a:solidFill>
                  <a:srgbClr val="000000"/>
                </a:solidFill>
                <a:ea typeface="둥근펜 Bold"/>
              </a:rPr>
              <a:t>성향이</a:t>
            </a:r>
            <a:r>
              <a:rPr lang="en-US" sz="4399" dirty="0" smtClean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다르다</a:t>
            </a:r>
            <a:endParaRPr lang="en-US" sz="4399" dirty="0">
              <a:solidFill>
                <a:srgbClr val="000000"/>
              </a:solidFill>
              <a:ea typeface="둥근펜 Bold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51701" y="7610856"/>
            <a:ext cx="1429551" cy="634993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INFP</a:t>
            </a:r>
            <a:endParaRPr lang="ko-KR" altLang="en-US" sz="2800" b="1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429224" y="7610856"/>
            <a:ext cx="1429551" cy="63499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ESTJ</a:t>
            </a:r>
            <a:endParaRPr lang="ko-KR" altLang="en-US" sz="2800" b="1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4654172" y="852495"/>
            <a:ext cx="685594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>
                <a:solidFill>
                  <a:srgbClr val="1D45DD"/>
                </a:solidFill>
                <a:ea typeface="둥근펜 Bold"/>
              </a:rPr>
              <a:t>견주도</a:t>
            </a:r>
            <a:r>
              <a:rPr lang="ko-KR" altLang="en-US" sz="3000" dirty="0">
                <a:solidFill>
                  <a:srgbClr val="1D45DD"/>
                </a:solidFill>
                <a:ea typeface="둥근펜 Bold"/>
              </a:rPr>
              <a:t> </a:t>
            </a:r>
            <a:r>
              <a:rPr lang="ko-KR" altLang="en-US" sz="3000" dirty="0" err="1">
                <a:solidFill>
                  <a:srgbClr val="1D45DD"/>
                </a:solidFill>
                <a:ea typeface="둥근펜 Bold"/>
              </a:rPr>
              <a:t>반려견도</a:t>
            </a:r>
            <a:r>
              <a:rPr lang="ko-KR" altLang="en-US" sz="3000" dirty="0">
                <a:solidFill>
                  <a:srgbClr val="1D45DD"/>
                </a:solidFill>
                <a:ea typeface="둥근펜 Bold"/>
              </a:rPr>
              <a:t> 행복한 여행을 하려면</a:t>
            </a:r>
            <a:r>
              <a:rPr lang="en-US" altLang="ko-KR" sz="3000" dirty="0">
                <a:solidFill>
                  <a:srgbClr val="1D45DD"/>
                </a:solidFill>
                <a:ea typeface="둥근펜 Bold"/>
              </a:rPr>
              <a:t>?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0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2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기획 배경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4" name="Freeform 38"/>
            <p:cNvSpPr/>
            <p:nvPr/>
          </p:nvSpPr>
          <p:spPr>
            <a:xfrm>
              <a:off x="3548154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60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2444981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27523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10065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612843" y="8336278"/>
            <a:ext cx="906231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  <a:spcBef>
                <a:spcPct val="0"/>
              </a:spcBef>
            </a:pPr>
            <a:r>
              <a:rPr lang="en-US" sz="4399" dirty="0" err="1">
                <a:solidFill>
                  <a:srgbClr val="1D45DD"/>
                </a:solidFill>
                <a:ea typeface="둥근펜 Bold"/>
              </a:rPr>
              <a:t>반려견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마다</a:t>
            </a:r>
            <a:r>
              <a:rPr lang="en-US" sz="43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 smtClean="0">
                <a:solidFill>
                  <a:srgbClr val="000000"/>
                </a:solidFill>
                <a:ea typeface="둥근펜 Bold"/>
              </a:rPr>
              <a:t>성향이</a:t>
            </a:r>
            <a:r>
              <a:rPr lang="en-US" sz="4399" dirty="0" smtClean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다르다</a:t>
            </a:r>
            <a:endParaRPr lang="en-US" sz="4399" dirty="0">
              <a:solidFill>
                <a:srgbClr val="000000"/>
              </a:solidFill>
              <a:ea typeface="둥근펜 Bold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51701" y="7610856"/>
            <a:ext cx="1429551" cy="634993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INFP</a:t>
            </a:r>
            <a:endParaRPr lang="ko-KR" altLang="en-US" sz="2800" b="1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429224" y="7610856"/>
            <a:ext cx="1429551" cy="63499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ESTJ</a:t>
            </a:r>
            <a:endParaRPr lang="ko-KR" altLang="en-US" sz="2800" b="1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311766" y="7610856"/>
            <a:ext cx="1429551" cy="63499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ENFJ</a:t>
            </a:r>
            <a:endParaRPr lang="ko-KR" altLang="en-US" sz="2800" b="1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4654172" y="852495"/>
            <a:ext cx="685594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>
                <a:solidFill>
                  <a:srgbClr val="1D45DD"/>
                </a:solidFill>
                <a:ea typeface="둥근펜 Bold"/>
              </a:rPr>
              <a:t>견주도</a:t>
            </a:r>
            <a:r>
              <a:rPr lang="ko-KR" altLang="en-US" sz="3000" dirty="0">
                <a:solidFill>
                  <a:srgbClr val="1D45DD"/>
                </a:solidFill>
                <a:ea typeface="둥근펜 Bold"/>
              </a:rPr>
              <a:t> </a:t>
            </a:r>
            <a:r>
              <a:rPr lang="ko-KR" altLang="en-US" sz="3000" dirty="0" err="1">
                <a:solidFill>
                  <a:srgbClr val="1D45DD"/>
                </a:solidFill>
                <a:ea typeface="둥근펜 Bold"/>
              </a:rPr>
              <a:t>반려견도</a:t>
            </a:r>
            <a:r>
              <a:rPr lang="ko-KR" altLang="en-US" sz="3000" dirty="0">
                <a:solidFill>
                  <a:srgbClr val="1D45DD"/>
                </a:solidFill>
                <a:ea typeface="둥근펜 Bold"/>
              </a:rPr>
              <a:t> 행복한 여행을 하려면</a:t>
            </a:r>
            <a:r>
              <a:rPr lang="en-US" altLang="ko-KR" sz="3000" dirty="0">
                <a:solidFill>
                  <a:srgbClr val="1D45DD"/>
                </a:solidFill>
                <a:ea typeface="둥근펜 Bold"/>
              </a:rPr>
              <a:t>?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8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21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6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기획 배경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5" name="Freeform 38"/>
            <p:cNvSpPr/>
            <p:nvPr/>
          </p:nvSpPr>
          <p:spPr>
            <a:xfrm>
              <a:off x="3548154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82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123" y="3830770"/>
            <a:ext cx="91197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서비스 </a:t>
            </a:r>
            <a:r>
              <a:rPr lang="ko-KR" altLang="en-US" sz="13800" dirty="0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소개</a:t>
            </a:r>
            <a:endParaRPr lang="ko-KR" altLang="en-US" sz="138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78" y="4533900"/>
            <a:ext cx="838200" cy="8097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523" y="4533900"/>
            <a:ext cx="838200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5"/>
          <p:cNvSpPr txBox="1"/>
          <p:nvPr/>
        </p:nvSpPr>
        <p:spPr>
          <a:xfrm>
            <a:off x="2314813" y="3536167"/>
            <a:ext cx="1178218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altLang="ko-KR" sz="48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8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리뷰</a:t>
            </a:r>
            <a:r>
              <a:rPr lang="en-US" altLang="ko-KR" sz="48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, </a:t>
            </a:r>
            <a:r>
              <a:rPr lang="ko-KR" altLang="en-US" sz="48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찜을 이용한 </a:t>
            </a:r>
            <a:r>
              <a:rPr lang="ko-KR" altLang="en-US" sz="4800" dirty="0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사용자 맞춤 추천</a:t>
            </a:r>
            <a:r>
              <a:rPr lang="en-US" altLang="ko-KR" sz="4800" dirty="0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endParaRPr lang="en-US" altLang="ko-KR" sz="48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00200" y="3385318"/>
            <a:ext cx="577315" cy="577315"/>
            <a:chOff x="1327685" y="4803479"/>
            <a:chExt cx="1010099" cy="1010099"/>
          </a:xfrm>
        </p:grpSpPr>
        <p:sp>
          <p:nvSpPr>
            <p:cNvPr id="16" name="타원 15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5"/>
          <p:cNvSpPr txBox="1"/>
          <p:nvPr/>
        </p:nvSpPr>
        <p:spPr>
          <a:xfrm>
            <a:off x="2314813" y="5364967"/>
            <a:ext cx="15889135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altLang="ko-KR" sz="48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8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8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여행 성향 테스트 결과 기반 </a:t>
            </a:r>
            <a:r>
              <a:rPr lang="ko-KR" altLang="en-US" sz="4800" dirty="0" err="1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800" dirty="0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맞춤 추천</a:t>
            </a:r>
            <a:endParaRPr lang="en-US" sz="48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600200" y="5214118"/>
            <a:ext cx="577315" cy="577315"/>
            <a:chOff x="1327685" y="4803479"/>
            <a:chExt cx="1010099" cy="1010099"/>
          </a:xfrm>
        </p:grpSpPr>
        <p:sp>
          <p:nvSpPr>
            <p:cNvPr id="23" name="타원 22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6" name="TextBox 5"/>
          <p:cNvSpPr txBox="1"/>
          <p:nvPr/>
        </p:nvSpPr>
        <p:spPr>
          <a:xfrm>
            <a:off x="2314813" y="7275549"/>
            <a:ext cx="13570611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altLang="ko-KR" sz="48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8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동반 여행 추억을 남길 수 있는 </a:t>
            </a:r>
            <a:r>
              <a:rPr lang="ko-KR" altLang="en-US" sz="4800" dirty="0" err="1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댕댕네컷</a:t>
            </a:r>
            <a:endParaRPr lang="en-US" sz="48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00200" y="7124700"/>
            <a:ext cx="577315" cy="577315"/>
            <a:chOff x="1327685" y="4803479"/>
            <a:chExt cx="1010099" cy="1010099"/>
          </a:xfrm>
        </p:grpSpPr>
        <p:sp>
          <p:nvSpPr>
            <p:cNvPr id="28" name="타원 27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8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40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43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서비스 소개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42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575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124200" y="3677632"/>
            <a:ext cx="14204678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3899" dirty="0" err="1" smtClean="0">
                <a:solidFill>
                  <a:srgbClr val="FF9F38"/>
                </a:solidFill>
                <a:ea typeface="둥근펜 Bold"/>
              </a:rPr>
              <a:t>댕댕감자에서</a:t>
            </a:r>
            <a:r>
              <a:rPr lang="ko-KR" altLang="en-US" sz="3899" dirty="0" smtClean="0">
                <a:solidFill>
                  <a:srgbClr val="000000"/>
                </a:solidFill>
                <a:ea typeface="둥근펜 Bold"/>
              </a:rPr>
              <a:t> 사용자의 선호도에 따라 </a:t>
            </a:r>
            <a:r>
              <a:rPr lang="ko-KR" altLang="en-US" sz="3899" dirty="0" smtClean="0">
                <a:solidFill>
                  <a:srgbClr val="FF9F38"/>
                </a:solidFill>
                <a:ea typeface="둥근펜 Bold"/>
              </a:rPr>
              <a:t>개인화된 추천</a:t>
            </a:r>
            <a:r>
              <a:rPr lang="ko-KR" altLang="en-US" sz="3899" dirty="0" smtClean="0">
                <a:solidFill>
                  <a:srgbClr val="000000"/>
                </a:solidFill>
                <a:ea typeface="둥근펜 Bold"/>
              </a:rPr>
              <a:t>을 하자</a:t>
            </a:r>
            <a:r>
              <a:rPr lang="en-US" altLang="ko-KR" sz="3899" dirty="0" smtClean="0">
                <a:solidFill>
                  <a:srgbClr val="000000"/>
                </a:solidFill>
                <a:ea typeface="둥근펜 Bold"/>
              </a:rPr>
              <a:t/>
            </a:r>
            <a:br>
              <a:rPr lang="en-US" altLang="ko-KR" sz="3899" dirty="0" smtClean="0">
                <a:solidFill>
                  <a:srgbClr val="000000"/>
                </a:solidFill>
                <a:ea typeface="둥근펜 Bold"/>
              </a:rPr>
            </a:br>
            <a:r>
              <a:rPr lang="en-US" altLang="ko-KR" sz="3899" dirty="0" smtClean="0">
                <a:solidFill>
                  <a:srgbClr val="000000"/>
                </a:solidFill>
                <a:ea typeface="둥근펜 Bold"/>
              </a:rPr>
              <a:t>			</a:t>
            </a:r>
            <a:r>
              <a:rPr lang="en-US" altLang="ko-KR" sz="38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altLang="ko-KR" sz="3899" dirty="0" smtClean="0">
                <a:solidFill>
                  <a:srgbClr val="000000"/>
                </a:solidFill>
                <a:ea typeface="둥근펜 Bold"/>
              </a:rPr>
              <a:t>  + </a:t>
            </a:r>
            <a:r>
              <a:rPr lang="ko-KR" altLang="en-US" sz="3899" dirty="0" smtClean="0">
                <a:solidFill>
                  <a:srgbClr val="FF9F38"/>
                </a:solidFill>
                <a:ea typeface="둥근펜 Bold"/>
              </a:rPr>
              <a:t>지도</a:t>
            </a:r>
            <a:r>
              <a:rPr lang="ko-KR" altLang="en-US" sz="3899" dirty="0" smtClean="0">
                <a:solidFill>
                  <a:srgbClr val="000000"/>
                </a:solidFill>
                <a:ea typeface="둥근펜 Bold"/>
              </a:rPr>
              <a:t>를 보며 편리하게 얻을 수 있도록 하자</a:t>
            </a:r>
            <a:endParaRPr lang="en-US" sz="3899" dirty="0">
              <a:solidFill>
                <a:srgbClr val="000000"/>
              </a:solidFill>
              <a:ea typeface="둥근펜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95346" y="805993"/>
            <a:ext cx="4656654" cy="478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여행지 정보는 어디서</a:t>
            </a:r>
            <a:r>
              <a:rPr lang="en-US" altLang="ko-KR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619614" y="2703549"/>
            <a:ext cx="98009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altLang="ko-KR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리뷰</a:t>
            </a:r>
            <a:r>
              <a:rPr lang="en-US" altLang="ko-KR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, 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찜을 이용한 </a:t>
            </a:r>
            <a:r>
              <a:rPr lang="ko-KR" altLang="en-US" sz="4000" dirty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사용자 맞춤 추천</a:t>
            </a:r>
            <a:r>
              <a:rPr lang="en-US" altLang="ko-KR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751697" y="2616583"/>
            <a:ext cx="577315" cy="577315"/>
            <a:chOff x="1327685" y="4803479"/>
            <a:chExt cx="1010099" cy="1010099"/>
          </a:xfrm>
        </p:grpSpPr>
        <p:sp>
          <p:nvSpPr>
            <p:cNvPr id="16" name="타원 15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5" name="Freeform 34"/>
          <p:cNvSpPr/>
          <p:nvPr/>
        </p:nvSpPr>
        <p:spPr>
          <a:xfrm>
            <a:off x="3090983" y="5625241"/>
            <a:ext cx="2497625" cy="2497625"/>
          </a:xfrm>
          <a:custGeom>
            <a:avLst/>
            <a:gdLst/>
            <a:ahLst/>
            <a:cxnLst/>
            <a:rect l="l" t="t" r="r" b="b"/>
            <a:pathLst>
              <a:path w="3330167" h="3330167">
                <a:moveTo>
                  <a:pt x="0" y="0"/>
                </a:moveTo>
                <a:lnTo>
                  <a:pt x="3330166" y="0"/>
                </a:lnTo>
                <a:lnTo>
                  <a:pt x="3330166" y="3330167"/>
                </a:lnTo>
                <a:lnTo>
                  <a:pt x="0" y="3330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45"/>
          <p:cNvSpPr/>
          <p:nvPr/>
        </p:nvSpPr>
        <p:spPr>
          <a:xfrm>
            <a:off x="11060448" y="6237538"/>
            <a:ext cx="4408152" cy="1315866"/>
          </a:xfrm>
          <a:custGeom>
            <a:avLst/>
            <a:gdLst/>
            <a:ahLst/>
            <a:cxnLst/>
            <a:rect l="l" t="t" r="r" b="b"/>
            <a:pathLst>
              <a:path w="5877536" h="1754488">
                <a:moveTo>
                  <a:pt x="0" y="0"/>
                </a:moveTo>
                <a:lnTo>
                  <a:pt x="5877536" y="0"/>
                </a:lnTo>
                <a:lnTo>
                  <a:pt x="5877536" y="1754489"/>
                </a:lnTo>
                <a:lnTo>
                  <a:pt x="0" y="1754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Freeform 46"/>
          <p:cNvSpPr/>
          <p:nvPr/>
        </p:nvSpPr>
        <p:spPr>
          <a:xfrm>
            <a:off x="7402434" y="5600700"/>
            <a:ext cx="2391619" cy="2391619"/>
          </a:xfrm>
          <a:custGeom>
            <a:avLst/>
            <a:gdLst/>
            <a:ahLst/>
            <a:cxnLst/>
            <a:rect l="l" t="t" r="r" b="b"/>
            <a:pathLst>
              <a:path w="3188826" h="3188826">
                <a:moveTo>
                  <a:pt x="0" y="0"/>
                </a:moveTo>
                <a:lnTo>
                  <a:pt x="3188826" y="0"/>
                </a:lnTo>
                <a:lnTo>
                  <a:pt x="3188826" y="3188826"/>
                </a:lnTo>
                <a:lnTo>
                  <a:pt x="0" y="318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3272843" y="8169383"/>
            <a:ext cx="2366869" cy="10203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찜</a:t>
            </a:r>
            <a:endParaRPr lang="ko-KR" altLang="en-US" sz="4000" b="1" dirty="0">
              <a:solidFill>
                <a:schemeClr val="tx1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402434" y="8152065"/>
            <a:ext cx="2366869" cy="10203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별점</a:t>
            </a:r>
            <a:endParaRPr lang="ko-KR" altLang="en-US" sz="4000" b="1" dirty="0">
              <a:solidFill>
                <a:schemeClr val="tx1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1130924" y="8169383"/>
            <a:ext cx="4267200" cy="10203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리뷰의 키워드</a:t>
            </a:r>
            <a:endParaRPr lang="ko-KR" altLang="en-US" sz="4000" b="1" dirty="0">
              <a:solidFill>
                <a:schemeClr val="tx1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40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42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45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서비스 소개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44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011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그룹 127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29" name="모서리가 둥근 직사각형 128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모서리가 둥근 직사각형 129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57924" y="855119"/>
            <a:ext cx="5658303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3200" dirty="0" err="1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반려견도</a:t>
            </a:r>
            <a:r>
              <a:rPr lang="ko-KR" altLang="en-US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행복한 여행을 하려면</a:t>
            </a:r>
            <a:r>
              <a:rPr lang="en-US" altLang="ko-KR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</a:p>
        </p:txBody>
      </p:sp>
      <p:sp>
        <p:nvSpPr>
          <p:cNvPr id="121" name="TextBox 4"/>
          <p:cNvSpPr txBox="1"/>
          <p:nvPr/>
        </p:nvSpPr>
        <p:spPr>
          <a:xfrm>
            <a:off x="3124200" y="3677632"/>
            <a:ext cx="14204678" cy="82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3899" dirty="0" err="1">
                <a:solidFill>
                  <a:srgbClr val="FF9F38"/>
                </a:solidFill>
                <a:ea typeface="둥근펜 Bold"/>
              </a:rPr>
              <a:t>댕댕감자에서</a:t>
            </a:r>
            <a:r>
              <a:rPr lang="ko-KR" altLang="en-US" sz="38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ko-KR" altLang="en-US" sz="3899" dirty="0" err="1">
                <a:solidFill>
                  <a:srgbClr val="000000"/>
                </a:solidFill>
                <a:ea typeface="둥근펜 Bold"/>
              </a:rPr>
              <a:t>반려견</a:t>
            </a:r>
            <a:r>
              <a:rPr lang="en-US" altLang="ko-KR" sz="38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ko-KR" altLang="en-US" sz="3899" dirty="0">
                <a:solidFill>
                  <a:srgbClr val="000000"/>
                </a:solidFill>
                <a:ea typeface="둥근펜 Bold"/>
              </a:rPr>
              <a:t>성향에 맞게 </a:t>
            </a:r>
            <a:r>
              <a:rPr lang="ko-KR" altLang="en-US" sz="3899" dirty="0" err="1">
                <a:solidFill>
                  <a:srgbClr val="FF9F38"/>
                </a:solidFill>
                <a:ea typeface="둥근펜 Bold"/>
              </a:rPr>
              <a:t>개견화된</a:t>
            </a:r>
            <a:r>
              <a:rPr lang="ko-KR" altLang="en-US" sz="3899" dirty="0">
                <a:solidFill>
                  <a:srgbClr val="FF9F38"/>
                </a:solidFill>
                <a:ea typeface="둥근펜 Bold"/>
              </a:rPr>
              <a:t> 추천</a:t>
            </a:r>
            <a:r>
              <a:rPr lang="ko-KR" altLang="en-US" sz="3899" dirty="0">
                <a:solidFill>
                  <a:srgbClr val="000000"/>
                </a:solidFill>
                <a:ea typeface="둥근펜 Bold"/>
              </a:rPr>
              <a:t>을 하자</a:t>
            </a:r>
            <a:endParaRPr lang="en-US" altLang="ko-KR" sz="3899" dirty="0">
              <a:solidFill>
                <a:srgbClr val="000000"/>
              </a:solidFill>
              <a:ea typeface="둥근펜 Bold"/>
            </a:endParaRPr>
          </a:p>
        </p:txBody>
      </p:sp>
      <p:sp>
        <p:nvSpPr>
          <p:cNvPr id="122" name="TextBox 5"/>
          <p:cNvSpPr txBox="1"/>
          <p:nvPr/>
        </p:nvSpPr>
        <p:spPr>
          <a:xfrm>
            <a:off x="2619614" y="2703549"/>
            <a:ext cx="130775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altLang="ko-KR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000" dirty="0" err="1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여행 성향 테스트 결과 기반 </a:t>
            </a:r>
            <a:r>
              <a:rPr lang="ko-KR" altLang="en-US" sz="4000" dirty="0" err="1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맞춤 추천</a:t>
            </a:r>
            <a:endParaRPr lang="en-US" altLang="ko-KR" sz="40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751697" y="2616583"/>
            <a:ext cx="577315" cy="577315"/>
            <a:chOff x="1327685" y="4803479"/>
            <a:chExt cx="1010099" cy="1010099"/>
          </a:xfrm>
        </p:grpSpPr>
        <p:sp>
          <p:nvSpPr>
            <p:cNvPr id="124" name="타원 123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144000" y="5393217"/>
            <a:ext cx="5791200" cy="3796531"/>
            <a:chOff x="9677400" y="5393217"/>
            <a:chExt cx="5791200" cy="3796531"/>
          </a:xfrm>
        </p:grpSpPr>
        <p:grpSp>
          <p:nvGrpSpPr>
            <p:cNvPr id="96" name="Group 5"/>
            <p:cNvGrpSpPr/>
            <p:nvPr/>
          </p:nvGrpSpPr>
          <p:grpSpPr>
            <a:xfrm>
              <a:off x="10439401" y="5393217"/>
              <a:ext cx="4168842" cy="2731232"/>
              <a:chOff x="0" y="0"/>
              <a:chExt cx="8101535" cy="5307751"/>
            </a:xfrm>
          </p:grpSpPr>
          <p:sp>
            <p:nvSpPr>
              <p:cNvPr id="97" name="Freeform 6"/>
              <p:cNvSpPr/>
              <p:nvPr/>
            </p:nvSpPr>
            <p:spPr>
              <a:xfrm>
                <a:off x="0" y="1901612"/>
                <a:ext cx="3406139" cy="3406139"/>
              </a:xfrm>
              <a:custGeom>
                <a:avLst/>
                <a:gdLst/>
                <a:ahLst/>
                <a:cxnLst/>
                <a:rect l="l" t="t" r="r" b="b"/>
                <a:pathLst>
                  <a:path w="3406139" h="3406139">
                    <a:moveTo>
                      <a:pt x="0" y="0"/>
                    </a:moveTo>
                    <a:lnTo>
                      <a:pt x="3406139" y="0"/>
                    </a:lnTo>
                    <a:lnTo>
                      <a:pt x="3406139" y="3406139"/>
                    </a:lnTo>
                    <a:lnTo>
                      <a:pt x="0" y="340613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" name="Freeform 7"/>
              <p:cNvSpPr/>
              <p:nvPr/>
            </p:nvSpPr>
            <p:spPr>
              <a:xfrm>
                <a:off x="2347698" y="1901612"/>
                <a:ext cx="3406139" cy="3406139"/>
              </a:xfrm>
              <a:custGeom>
                <a:avLst/>
                <a:gdLst/>
                <a:ahLst/>
                <a:cxnLst/>
                <a:rect l="l" t="t" r="r" b="b"/>
                <a:pathLst>
                  <a:path w="3406139" h="3406139">
                    <a:moveTo>
                      <a:pt x="0" y="0"/>
                    </a:moveTo>
                    <a:lnTo>
                      <a:pt x="3406139" y="0"/>
                    </a:lnTo>
                    <a:lnTo>
                      <a:pt x="3406139" y="3406139"/>
                    </a:lnTo>
                    <a:lnTo>
                      <a:pt x="0" y="340613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Freeform 8"/>
              <p:cNvSpPr/>
              <p:nvPr/>
            </p:nvSpPr>
            <p:spPr>
              <a:xfrm>
                <a:off x="4695397" y="1901612"/>
                <a:ext cx="3406139" cy="3406139"/>
              </a:xfrm>
              <a:custGeom>
                <a:avLst/>
                <a:gdLst/>
                <a:ahLst/>
                <a:cxnLst/>
                <a:rect l="l" t="t" r="r" b="b"/>
                <a:pathLst>
                  <a:path w="3406139" h="3406139">
                    <a:moveTo>
                      <a:pt x="0" y="0"/>
                    </a:moveTo>
                    <a:lnTo>
                      <a:pt x="3406138" y="0"/>
                    </a:lnTo>
                    <a:lnTo>
                      <a:pt x="3406138" y="3406139"/>
                    </a:lnTo>
                    <a:lnTo>
                      <a:pt x="0" y="340613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00" name="Group 9"/>
              <p:cNvGrpSpPr/>
              <p:nvPr/>
            </p:nvGrpSpPr>
            <p:grpSpPr>
              <a:xfrm>
                <a:off x="3172406" y="0"/>
                <a:ext cx="1756724" cy="1756724"/>
                <a:chOff x="0" y="0"/>
                <a:chExt cx="812800" cy="812800"/>
              </a:xfrm>
            </p:grpSpPr>
            <p:sp>
              <p:nvSpPr>
                <p:cNvPr id="119" name="Freeform 10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CEDF4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0" name="TextBox 11"/>
                <p:cNvSpPr txBox="1"/>
                <p:nvPr/>
              </p:nvSpPr>
              <p:spPr>
                <a:xfrm>
                  <a:off x="76200" y="-38100"/>
                  <a:ext cx="660400" cy="7747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99"/>
                    </a:lnSpc>
                  </a:pPr>
                  <a:endParaRPr/>
                </a:p>
              </p:txBody>
            </p:sp>
          </p:grpSp>
          <p:grpSp>
            <p:nvGrpSpPr>
              <p:cNvPr id="101" name="Group 12"/>
              <p:cNvGrpSpPr/>
              <p:nvPr/>
            </p:nvGrpSpPr>
            <p:grpSpPr>
              <a:xfrm>
                <a:off x="3760530" y="1608372"/>
                <a:ext cx="580476" cy="507917"/>
                <a:chOff x="0" y="0"/>
                <a:chExt cx="812800" cy="711200"/>
              </a:xfrm>
            </p:grpSpPr>
            <p:sp>
              <p:nvSpPr>
                <p:cNvPr id="117" name="Freeform 13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ECEDF4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8" name="TextBox 14"/>
                <p:cNvSpPr txBox="1"/>
                <p:nvPr/>
              </p:nvSpPr>
              <p:spPr>
                <a:xfrm>
                  <a:off x="127000" y="-63500"/>
                  <a:ext cx="558800" cy="444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99"/>
                    </a:lnSpc>
                  </a:pPr>
                  <a:endParaRPr/>
                </a:p>
              </p:txBody>
            </p:sp>
          </p:grpSp>
          <p:sp>
            <p:nvSpPr>
              <p:cNvPr id="102" name="Freeform 15"/>
              <p:cNvSpPr/>
              <p:nvPr/>
            </p:nvSpPr>
            <p:spPr>
              <a:xfrm>
                <a:off x="3588112" y="415707"/>
                <a:ext cx="925311" cy="925311"/>
              </a:xfrm>
              <a:custGeom>
                <a:avLst/>
                <a:gdLst/>
                <a:ahLst/>
                <a:cxnLst/>
                <a:rect l="l" t="t" r="r" b="b"/>
                <a:pathLst>
                  <a:path w="925311" h="925311">
                    <a:moveTo>
                      <a:pt x="0" y="0"/>
                    </a:moveTo>
                    <a:lnTo>
                      <a:pt x="925311" y="0"/>
                    </a:lnTo>
                    <a:lnTo>
                      <a:pt x="925311" y="925310"/>
                    </a:lnTo>
                    <a:lnTo>
                      <a:pt x="0" y="9253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03" name="Group 16"/>
              <p:cNvGrpSpPr/>
              <p:nvPr/>
            </p:nvGrpSpPr>
            <p:grpSpPr>
              <a:xfrm>
                <a:off x="826856" y="0"/>
                <a:ext cx="1756724" cy="1756724"/>
                <a:chOff x="0" y="0"/>
                <a:chExt cx="812800" cy="812800"/>
              </a:xfrm>
            </p:grpSpPr>
            <p:sp>
              <p:nvSpPr>
                <p:cNvPr id="115" name="Freeform 1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CEDF4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6" name="TextBox 18"/>
                <p:cNvSpPr txBox="1"/>
                <p:nvPr/>
              </p:nvSpPr>
              <p:spPr>
                <a:xfrm>
                  <a:off x="76200" y="-38100"/>
                  <a:ext cx="660400" cy="7747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99"/>
                    </a:lnSpc>
                  </a:pPr>
                  <a:endParaRPr/>
                </a:p>
              </p:txBody>
            </p:sp>
          </p:grpSp>
          <p:grpSp>
            <p:nvGrpSpPr>
              <p:cNvPr id="104" name="Group 19"/>
              <p:cNvGrpSpPr/>
              <p:nvPr/>
            </p:nvGrpSpPr>
            <p:grpSpPr>
              <a:xfrm>
                <a:off x="1414980" y="1608372"/>
                <a:ext cx="580476" cy="507917"/>
                <a:chOff x="0" y="0"/>
                <a:chExt cx="812800" cy="711200"/>
              </a:xfrm>
            </p:grpSpPr>
            <p:sp>
              <p:nvSpPr>
                <p:cNvPr id="113" name="Freeform 20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ECEDF4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TextBox 21"/>
                <p:cNvSpPr txBox="1"/>
                <p:nvPr/>
              </p:nvSpPr>
              <p:spPr>
                <a:xfrm>
                  <a:off x="127000" y="-63500"/>
                  <a:ext cx="558800" cy="444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99"/>
                    </a:lnSpc>
                  </a:pPr>
                  <a:endParaRPr/>
                </a:p>
              </p:txBody>
            </p:sp>
          </p:grpSp>
          <p:sp>
            <p:nvSpPr>
              <p:cNvPr id="105" name="Freeform 22"/>
              <p:cNvSpPr/>
              <p:nvPr/>
            </p:nvSpPr>
            <p:spPr>
              <a:xfrm>
                <a:off x="1242563" y="415707"/>
                <a:ext cx="925311" cy="925311"/>
              </a:xfrm>
              <a:custGeom>
                <a:avLst/>
                <a:gdLst/>
                <a:ahLst/>
                <a:cxnLst/>
                <a:rect l="l" t="t" r="r" b="b"/>
                <a:pathLst>
                  <a:path w="925311" h="925311">
                    <a:moveTo>
                      <a:pt x="0" y="0"/>
                    </a:moveTo>
                    <a:lnTo>
                      <a:pt x="925311" y="0"/>
                    </a:lnTo>
                    <a:lnTo>
                      <a:pt x="925311" y="925310"/>
                    </a:lnTo>
                    <a:lnTo>
                      <a:pt x="0" y="9253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06" name="Group 23"/>
              <p:cNvGrpSpPr/>
              <p:nvPr/>
            </p:nvGrpSpPr>
            <p:grpSpPr>
              <a:xfrm>
                <a:off x="5517955" y="0"/>
                <a:ext cx="1756724" cy="1756724"/>
                <a:chOff x="0" y="0"/>
                <a:chExt cx="812800" cy="812800"/>
              </a:xfrm>
            </p:grpSpPr>
            <p:sp>
              <p:nvSpPr>
                <p:cNvPr id="111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CEDF4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2" name="TextBox 25"/>
                <p:cNvSpPr txBox="1"/>
                <p:nvPr/>
              </p:nvSpPr>
              <p:spPr>
                <a:xfrm>
                  <a:off x="76200" y="-38100"/>
                  <a:ext cx="660400" cy="7747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99"/>
                    </a:lnSpc>
                  </a:pPr>
                  <a:endParaRPr/>
                </a:p>
              </p:txBody>
            </p:sp>
          </p:grpSp>
          <p:grpSp>
            <p:nvGrpSpPr>
              <p:cNvPr id="107" name="Group 26"/>
              <p:cNvGrpSpPr/>
              <p:nvPr/>
            </p:nvGrpSpPr>
            <p:grpSpPr>
              <a:xfrm>
                <a:off x="6106079" y="1608372"/>
                <a:ext cx="580476" cy="507917"/>
                <a:chOff x="0" y="0"/>
                <a:chExt cx="812800" cy="711200"/>
              </a:xfrm>
            </p:grpSpPr>
            <p:sp>
              <p:nvSpPr>
                <p:cNvPr id="109" name="Freeform 27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ECEDF4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0" name="TextBox 28"/>
                <p:cNvSpPr txBox="1"/>
                <p:nvPr/>
              </p:nvSpPr>
              <p:spPr>
                <a:xfrm>
                  <a:off x="127000" y="-63500"/>
                  <a:ext cx="558800" cy="444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99"/>
                    </a:lnSpc>
                  </a:pPr>
                  <a:endParaRPr/>
                </a:p>
              </p:txBody>
            </p:sp>
          </p:grpSp>
          <p:sp>
            <p:nvSpPr>
              <p:cNvPr id="108" name="Freeform 29"/>
              <p:cNvSpPr/>
              <p:nvPr/>
            </p:nvSpPr>
            <p:spPr>
              <a:xfrm>
                <a:off x="5933662" y="415707"/>
                <a:ext cx="925311" cy="925311"/>
              </a:xfrm>
              <a:custGeom>
                <a:avLst/>
                <a:gdLst/>
                <a:ahLst/>
                <a:cxnLst/>
                <a:rect l="l" t="t" r="r" b="b"/>
                <a:pathLst>
                  <a:path w="925311" h="925311">
                    <a:moveTo>
                      <a:pt x="0" y="0"/>
                    </a:moveTo>
                    <a:lnTo>
                      <a:pt x="925310" y="0"/>
                    </a:lnTo>
                    <a:lnTo>
                      <a:pt x="925310" y="925310"/>
                    </a:lnTo>
                    <a:lnTo>
                      <a:pt x="0" y="9253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1" name="모서리가 둥근 직사각형 130"/>
            <p:cNvSpPr/>
            <p:nvPr/>
          </p:nvSpPr>
          <p:spPr>
            <a:xfrm>
              <a:off x="9677400" y="8169383"/>
              <a:ext cx="5791200" cy="1020365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FF9F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 err="1" smtClean="0">
                  <a:solidFill>
                    <a:schemeClr val="tx1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반려견</a:t>
              </a:r>
              <a:r>
                <a:rPr lang="ko-KR" altLang="en-US" sz="4000" b="1" dirty="0" smtClean="0">
                  <a:solidFill>
                    <a:schemeClr val="tx1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 별 여행지 만족도</a:t>
              </a:r>
              <a:endParaRPr lang="ko-KR" altLang="en-US" sz="4000" b="1" dirty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64290" y="4993175"/>
            <a:ext cx="3825703" cy="4179255"/>
            <a:chOff x="4365650" y="4993175"/>
            <a:chExt cx="3825703" cy="4179255"/>
          </a:xfrm>
        </p:grpSpPr>
        <p:sp>
          <p:nvSpPr>
            <p:cNvPr id="31" name="Freeform 2"/>
            <p:cNvSpPr/>
            <p:nvPr/>
          </p:nvSpPr>
          <p:spPr>
            <a:xfrm>
              <a:off x="4668266" y="4993175"/>
              <a:ext cx="3220469" cy="2968174"/>
            </a:xfrm>
            <a:custGeom>
              <a:avLst/>
              <a:gdLst/>
              <a:ahLst/>
              <a:cxnLst/>
              <a:rect l="l" t="t" r="r" b="b"/>
              <a:pathLst>
                <a:path w="6038107" h="5565075">
                  <a:moveTo>
                    <a:pt x="0" y="0"/>
                  </a:moveTo>
                  <a:lnTo>
                    <a:pt x="6038106" y="0"/>
                  </a:lnTo>
                  <a:lnTo>
                    <a:pt x="6038106" y="5565075"/>
                  </a:lnTo>
                  <a:lnTo>
                    <a:pt x="0" y="5565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4365650" y="8152065"/>
              <a:ext cx="3825703" cy="1020365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FF9F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 smtClean="0">
                  <a:solidFill>
                    <a:schemeClr val="tx1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댕</a:t>
              </a:r>
              <a:r>
                <a:rPr lang="en-US" altLang="ko-KR" sz="4000" b="1" dirty="0" smtClean="0">
                  <a:solidFill>
                    <a:schemeClr val="tx1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BTI</a:t>
              </a:r>
              <a:endParaRPr lang="ko-KR" altLang="en-US" sz="4000" b="1" dirty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5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55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58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서비스 소개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57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77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73931" y="884329"/>
            <a:ext cx="643707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함께 다녀온 여행 추억을 남기려면</a:t>
            </a:r>
            <a:r>
              <a:rPr lang="en-US" altLang="ko-KR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764946" y="541814"/>
            <a:ext cx="5573479" cy="8893091"/>
            <a:chOff x="2591940" y="955085"/>
            <a:chExt cx="5823001" cy="9291231"/>
          </a:xfrm>
        </p:grpSpPr>
        <p:grpSp>
          <p:nvGrpSpPr>
            <p:cNvPr id="31" name="Group 2"/>
            <p:cNvGrpSpPr/>
            <p:nvPr/>
          </p:nvGrpSpPr>
          <p:grpSpPr>
            <a:xfrm>
              <a:off x="3243307" y="1051996"/>
              <a:ext cx="4995272" cy="8867664"/>
              <a:chOff x="0" y="0"/>
              <a:chExt cx="9110602" cy="16173246"/>
            </a:xfrm>
          </p:grpSpPr>
          <p:grpSp>
            <p:nvGrpSpPr>
              <p:cNvPr id="32" name="Group 3"/>
              <p:cNvGrpSpPr/>
              <p:nvPr/>
            </p:nvGrpSpPr>
            <p:grpSpPr>
              <a:xfrm rot="995437">
                <a:off x="2097937" y="380859"/>
                <a:ext cx="4914728" cy="15411529"/>
                <a:chOff x="0" y="0"/>
                <a:chExt cx="912485" cy="2861357"/>
              </a:xfrm>
            </p:grpSpPr>
            <p:sp>
              <p:nvSpPr>
                <p:cNvPr id="34" name="Freeform 4"/>
                <p:cNvSpPr/>
                <p:nvPr/>
              </p:nvSpPr>
              <p:spPr>
                <a:xfrm>
                  <a:off x="0" y="0"/>
                  <a:ext cx="912485" cy="286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485" h="2861357">
                      <a:moveTo>
                        <a:pt x="0" y="0"/>
                      </a:moveTo>
                      <a:lnTo>
                        <a:pt x="912485" y="0"/>
                      </a:lnTo>
                      <a:lnTo>
                        <a:pt x="912485" y="2861357"/>
                      </a:lnTo>
                      <a:lnTo>
                        <a:pt x="0" y="2861357"/>
                      </a:lnTo>
                      <a:close/>
                    </a:path>
                  </a:pathLst>
                </a:custGeom>
                <a:solidFill>
                  <a:srgbClr val="DAE2FF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" name="TextBox 5"/>
                <p:cNvSpPr txBox="1"/>
                <p:nvPr/>
              </p:nvSpPr>
              <p:spPr>
                <a:xfrm>
                  <a:off x="0" y="-123825"/>
                  <a:ext cx="812800" cy="9366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00"/>
                    </a:lnSpc>
                  </a:pPr>
                  <a:endParaRPr/>
                </a:p>
              </p:txBody>
            </p:sp>
          </p:grpSp>
          <p:sp>
            <p:nvSpPr>
              <p:cNvPr id="33" name="Freeform 6"/>
              <p:cNvSpPr/>
              <p:nvPr/>
            </p:nvSpPr>
            <p:spPr>
              <a:xfrm rot="995437">
                <a:off x="2250107" y="1743542"/>
                <a:ext cx="4304399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4304399" h="13716000">
                    <a:moveTo>
                      <a:pt x="0" y="0"/>
                    </a:moveTo>
                    <a:lnTo>
                      <a:pt x="4304399" y="0"/>
                    </a:lnTo>
                    <a:lnTo>
                      <a:pt x="4304399" y="13716000"/>
                    </a:lnTo>
                    <a:lnTo>
                      <a:pt x="0" y="13716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6" name="Group 7"/>
            <p:cNvGrpSpPr/>
            <p:nvPr/>
          </p:nvGrpSpPr>
          <p:grpSpPr>
            <a:xfrm rot="-2401849">
              <a:off x="2591940" y="955085"/>
              <a:ext cx="5823001" cy="9291231"/>
              <a:chOff x="0" y="0"/>
              <a:chExt cx="10120583" cy="16148490"/>
            </a:xfrm>
          </p:grpSpPr>
          <p:grpSp>
            <p:nvGrpSpPr>
              <p:cNvPr id="37" name="Group 8"/>
              <p:cNvGrpSpPr/>
              <p:nvPr/>
            </p:nvGrpSpPr>
            <p:grpSpPr>
              <a:xfrm rot="1262530">
                <a:off x="2602927" y="368481"/>
                <a:ext cx="4914728" cy="15411529"/>
                <a:chOff x="0" y="0"/>
                <a:chExt cx="912485" cy="2861357"/>
              </a:xfrm>
            </p:grpSpPr>
            <p:sp>
              <p:nvSpPr>
                <p:cNvPr id="39" name="Freeform 9"/>
                <p:cNvSpPr/>
                <p:nvPr/>
              </p:nvSpPr>
              <p:spPr>
                <a:xfrm>
                  <a:off x="0" y="0"/>
                  <a:ext cx="912485" cy="286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485" h="2861357">
                      <a:moveTo>
                        <a:pt x="0" y="0"/>
                      </a:moveTo>
                      <a:lnTo>
                        <a:pt x="912485" y="0"/>
                      </a:lnTo>
                      <a:lnTo>
                        <a:pt x="912485" y="2861357"/>
                      </a:lnTo>
                      <a:lnTo>
                        <a:pt x="0" y="2861357"/>
                      </a:lnTo>
                      <a:close/>
                    </a:path>
                  </a:pathLst>
                </a:custGeom>
                <a:solidFill>
                  <a:srgbClr val="DAE2FF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0" name="TextBox 10"/>
                <p:cNvSpPr txBox="1"/>
                <p:nvPr/>
              </p:nvSpPr>
              <p:spPr>
                <a:xfrm>
                  <a:off x="0" y="-123825"/>
                  <a:ext cx="812800" cy="9366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00"/>
                    </a:lnSpc>
                  </a:pPr>
                  <a:endParaRPr/>
                </a:p>
              </p:txBody>
            </p:sp>
          </p:grpSp>
          <p:sp>
            <p:nvSpPr>
              <p:cNvPr id="38" name="Freeform 11"/>
              <p:cNvSpPr/>
              <p:nvPr/>
            </p:nvSpPr>
            <p:spPr>
              <a:xfrm rot="1280472">
                <a:off x="2791132" y="634902"/>
                <a:ext cx="4501745" cy="14876137"/>
              </a:xfrm>
              <a:custGeom>
                <a:avLst/>
                <a:gdLst/>
                <a:ahLst/>
                <a:cxnLst/>
                <a:rect l="l" t="t" r="r" b="b"/>
                <a:pathLst>
                  <a:path w="4501745" h="14876137">
                    <a:moveTo>
                      <a:pt x="0" y="0"/>
                    </a:moveTo>
                    <a:lnTo>
                      <a:pt x="4501745" y="0"/>
                    </a:lnTo>
                    <a:lnTo>
                      <a:pt x="4501745" y="14876137"/>
                    </a:lnTo>
                    <a:lnTo>
                      <a:pt x="0" y="1487613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47625" cap="sq">
                <a:solidFill>
                  <a:srgbClr val="DAE2FF"/>
                </a:solidFill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7" name="TextBox 4"/>
          <p:cNvSpPr txBox="1"/>
          <p:nvPr/>
        </p:nvSpPr>
        <p:spPr>
          <a:xfrm>
            <a:off x="3124200" y="3677632"/>
            <a:ext cx="14204678" cy="1720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3899" dirty="0" err="1">
                <a:solidFill>
                  <a:srgbClr val="FF9F38"/>
                </a:solidFill>
                <a:ea typeface="둥근펜 Bold"/>
              </a:rPr>
              <a:t>댕댕감자에서</a:t>
            </a:r>
            <a:r>
              <a:rPr lang="ko-KR" altLang="en-US" sz="3899" dirty="0">
                <a:solidFill>
                  <a:srgbClr val="000000"/>
                </a:solidFill>
                <a:ea typeface="둥근펜 Bold"/>
              </a:rPr>
              <a:t> 추억을 기록할 수 </a:t>
            </a:r>
            <a:r>
              <a:rPr lang="ko-KR" altLang="en-US" sz="3899" dirty="0" smtClean="0">
                <a:solidFill>
                  <a:srgbClr val="000000"/>
                </a:solidFill>
                <a:ea typeface="둥근펜 Bold"/>
              </a:rPr>
              <a:t>있도록</a:t>
            </a:r>
            <a:endParaRPr lang="en-US" altLang="ko-KR" sz="3899" dirty="0" smtClean="0">
              <a:solidFill>
                <a:srgbClr val="000000"/>
              </a:solidFill>
              <a:ea typeface="둥근펜 Bold"/>
            </a:endParaRPr>
          </a:p>
          <a:p>
            <a:pPr>
              <a:lnSpc>
                <a:spcPts val="7019"/>
              </a:lnSpc>
            </a:pPr>
            <a:r>
              <a:rPr lang="ko-KR" altLang="en-US" sz="3899" dirty="0" err="1" smtClean="0">
                <a:solidFill>
                  <a:srgbClr val="FF9F38"/>
                </a:solidFill>
                <a:ea typeface="둥근펜 Bold"/>
              </a:rPr>
              <a:t>댕댕네컷</a:t>
            </a:r>
            <a:r>
              <a:rPr lang="ko-KR" altLang="en-US" sz="3899" dirty="0" err="1" smtClean="0">
                <a:solidFill>
                  <a:srgbClr val="000000"/>
                </a:solidFill>
                <a:ea typeface="둥근펜 Bold"/>
              </a:rPr>
              <a:t>을</a:t>
            </a:r>
            <a:r>
              <a:rPr lang="ko-KR" altLang="en-US" sz="3899" dirty="0" smtClean="0">
                <a:solidFill>
                  <a:srgbClr val="000000"/>
                </a:solidFill>
                <a:ea typeface="둥근펜 Bold"/>
              </a:rPr>
              <a:t> </a:t>
            </a:r>
            <a:r>
              <a:rPr lang="ko-KR" altLang="en-US" sz="3899" dirty="0">
                <a:solidFill>
                  <a:srgbClr val="000000"/>
                </a:solidFill>
                <a:ea typeface="둥근펜 Bold"/>
              </a:rPr>
              <a:t>만들어주자  </a:t>
            </a:r>
            <a:endParaRPr lang="en-US" altLang="ko-KR" sz="3899" dirty="0">
              <a:solidFill>
                <a:srgbClr val="000000"/>
              </a:solidFill>
              <a:ea typeface="둥근펜 Bold"/>
            </a:endParaRPr>
          </a:p>
        </p:txBody>
      </p:sp>
      <p:sp>
        <p:nvSpPr>
          <p:cNvPr id="48" name="TextBox 5"/>
          <p:cNvSpPr txBox="1"/>
          <p:nvPr/>
        </p:nvSpPr>
        <p:spPr>
          <a:xfrm>
            <a:off x="2619613" y="2703549"/>
            <a:ext cx="9586985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altLang="ko-KR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동반 여행 추억을 남길 수 있는 </a:t>
            </a:r>
            <a:r>
              <a:rPr lang="ko-KR" altLang="en-US" sz="4000" dirty="0" err="1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댕댕네컷</a:t>
            </a:r>
            <a:endParaRPr lang="en-US" altLang="ko-KR" sz="40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751697" y="2616583"/>
            <a:ext cx="577315" cy="577315"/>
            <a:chOff x="1327685" y="4803479"/>
            <a:chExt cx="1010099" cy="1010099"/>
          </a:xfrm>
        </p:grpSpPr>
        <p:sp>
          <p:nvSpPr>
            <p:cNvPr id="50" name="타원 49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3272843" y="8169383"/>
            <a:ext cx="7318957" cy="10203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프레임 선택 및 위치 태그 제공</a:t>
            </a:r>
            <a:endParaRPr lang="ko-KR" altLang="en-US" sz="4000" b="1" dirty="0">
              <a:solidFill>
                <a:schemeClr val="tx1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42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58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61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2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서비스 소개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60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47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123" y="3830770"/>
            <a:ext cx="91197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기능 </a:t>
            </a:r>
            <a:r>
              <a:rPr lang="ko-KR" altLang="en-US" sz="13800" dirty="0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설명</a:t>
            </a:r>
            <a:endParaRPr lang="ko-KR" altLang="en-US" sz="138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78" y="4533900"/>
            <a:ext cx="838200" cy="8097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523" y="4533900"/>
            <a:ext cx="838200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24077" y="784682"/>
            <a:ext cx="465665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 smtClean="0">
                <a:solidFill>
                  <a:srgbClr val="1D45DD"/>
                </a:solidFill>
                <a:ea typeface="둥근펜 Bold"/>
              </a:rPr>
              <a:t>반려견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 관련 서비스 흐름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2095711" y="2703549"/>
            <a:ext cx="28667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등록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14713" y="2703549"/>
            <a:ext cx="33528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댕</a:t>
            </a:r>
            <a:r>
              <a:rPr lang="en-US" altLang="ko-KR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BTI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1915214" y="2703549"/>
            <a:ext cx="542564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성향에 따른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5013748" y="2606990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10230349" y="2606991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81" y="3390898"/>
            <a:ext cx="2700296" cy="5824723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2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7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기능 설명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6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989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24077" y="784682"/>
            <a:ext cx="465665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 smtClean="0">
                <a:solidFill>
                  <a:srgbClr val="1D45DD"/>
                </a:solidFill>
                <a:ea typeface="둥근펜 Bold"/>
              </a:rPr>
              <a:t>반려견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 관련 서비스 흐름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2095711" y="2703549"/>
            <a:ext cx="28667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등록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14713" y="2703549"/>
            <a:ext cx="33528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댕</a:t>
            </a:r>
            <a:r>
              <a:rPr lang="en-US" altLang="ko-KR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BTI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1915214" y="2703549"/>
            <a:ext cx="542564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성향에 따른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5013748" y="2606990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10230349" y="2606991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390898"/>
            <a:ext cx="2683458" cy="582472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81" y="3390898"/>
            <a:ext cx="2700296" cy="5824723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2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7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기능 설명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6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65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/>
          <p:cNvSpPr/>
          <p:nvPr/>
        </p:nvSpPr>
        <p:spPr>
          <a:xfrm>
            <a:off x="-1028901" y="7419134"/>
            <a:ext cx="6171429" cy="3627068"/>
          </a:xfrm>
          <a:custGeom>
            <a:avLst/>
            <a:gdLst/>
            <a:ahLst/>
            <a:cxnLst/>
            <a:rect l="l" t="t" r="r" b="b"/>
            <a:pathLst>
              <a:path w="6171429" h="3627068">
                <a:moveTo>
                  <a:pt x="0" y="0"/>
                </a:moveTo>
                <a:lnTo>
                  <a:pt x="6171429" y="0"/>
                </a:lnTo>
                <a:lnTo>
                  <a:pt x="6171429" y="3627068"/>
                </a:lnTo>
                <a:lnTo>
                  <a:pt x="0" y="362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" b="-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9" name="Freeform 3"/>
          <p:cNvSpPr/>
          <p:nvPr/>
        </p:nvSpPr>
        <p:spPr>
          <a:xfrm>
            <a:off x="13080245" y="7419134"/>
            <a:ext cx="6171429" cy="3627068"/>
          </a:xfrm>
          <a:custGeom>
            <a:avLst/>
            <a:gdLst/>
            <a:ahLst/>
            <a:cxnLst/>
            <a:rect l="l" t="t" r="r" b="b"/>
            <a:pathLst>
              <a:path w="6171429" h="3627068">
                <a:moveTo>
                  <a:pt x="0" y="0"/>
                </a:moveTo>
                <a:lnTo>
                  <a:pt x="6171429" y="0"/>
                </a:lnTo>
                <a:lnTo>
                  <a:pt x="6171429" y="3627068"/>
                </a:lnTo>
                <a:lnTo>
                  <a:pt x="0" y="362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" b="-2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516754" y="4221365"/>
            <a:ext cx="3615761" cy="626071"/>
            <a:chOff x="2223064" y="3619500"/>
            <a:chExt cx="3615761" cy="626071"/>
          </a:xfrm>
        </p:grpSpPr>
        <p:sp>
          <p:nvSpPr>
            <p:cNvPr id="80" name="TextBox 5"/>
            <p:cNvSpPr txBox="1"/>
            <p:nvPr/>
          </p:nvSpPr>
          <p:spPr>
            <a:xfrm>
              <a:off x="2286381" y="3717836"/>
              <a:ext cx="3552444" cy="478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en-US" sz="3200" dirty="0" smtClean="0">
                  <a:solidFill>
                    <a:srgbClr val="292935"/>
                  </a:solidFill>
                  <a:latin typeface="Cafe24 Ssurround Bold" panose="020F0800000000000000" charset="-127"/>
                  <a:ea typeface="Cafe24 Ssurround Bold" panose="020F0800000000000000" charset="-127"/>
                </a:rPr>
                <a:t> </a:t>
              </a:r>
              <a:r>
                <a:rPr lang="ko-KR" altLang="en-US" sz="3200" dirty="0" smtClean="0">
                  <a:solidFill>
                    <a:srgbClr val="292935"/>
                  </a:solidFill>
                  <a:latin typeface="Cafe24 Ssurround Bold" panose="020F0800000000000000" charset="-127"/>
                  <a:ea typeface="Cafe24 Ssurround Bold" panose="020F0800000000000000" charset="-127"/>
                </a:rPr>
                <a:t>기획 배경</a:t>
              </a:r>
              <a:endParaRPr lang="en-US" sz="3200" dirty="0">
                <a:solidFill>
                  <a:srgbClr val="292935"/>
                </a:solidFill>
                <a:latin typeface="Cafe24 Ssurround Bold" panose="020F0800000000000000" charset="-127"/>
                <a:ea typeface="Cafe24 Ssurround Bold" panose="020F0800000000000000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2223064" y="3619500"/>
              <a:ext cx="1272890" cy="626071"/>
              <a:chOff x="4506082" y="2158912"/>
              <a:chExt cx="1272890" cy="626071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4853870" y="2158912"/>
                <a:ext cx="577315" cy="577315"/>
              </a:xfrm>
              <a:prstGeom prst="ellipse">
                <a:avLst/>
              </a:prstGeom>
              <a:solidFill>
                <a:srgbClr val="FF9F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TextBox 5"/>
              <p:cNvSpPr txBox="1"/>
              <p:nvPr/>
            </p:nvSpPr>
            <p:spPr>
              <a:xfrm>
                <a:off x="4506082" y="2275228"/>
                <a:ext cx="1272890" cy="5097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39"/>
                  </a:lnSpc>
                </a:pPr>
                <a:r>
                  <a:rPr lang="en-US" sz="4000" dirty="0" smtClean="0">
                    <a:solidFill>
                      <a:schemeClr val="bg1"/>
                    </a:solidFill>
                    <a:latin typeface="Cafe24 Ssurround Bold" panose="020F0800000000000000" pitchFamily="50" charset="-127"/>
                    <a:ea typeface="Cafe24 Ssurround Bold" panose="020F0800000000000000" pitchFamily="50" charset="-127"/>
                  </a:rPr>
                  <a:t>1</a:t>
                </a:r>
                <a:endParaRPr lang="en-US" sz="4000" dirty="0">
                  <a:solidFill>
                    <a:schemeClr val="bg1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7487021" y="4270123"/>
            <a:ext cx="3934868" cy="626071"/>
            <a:chOff x="8536167" y="3534329"/>
            <a:chExt cx="3934868" cy="626071"/>
          </a:xfrm>
        </p:grpSpPr>
        <p:sp>
          <p:nvSpPr>
            <p:cNvPr id="119" name="TextBox 5"/>
            <p:cNvSpPr txBox="1"/>
            <p:nvPr/>
          </p:nvSpPr>
          <p:spPr>
            <a:xfrm>
              <a:off x="8918591" y="3632666"/>
              <a:ext cx="3552444" cy="478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ko-KR" altLang="en-US" sz="3200" dirty="0">
                  <a:solidFill>
                    <a:srgbClr val="292935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 서비스 </a:t>
              </a:r>
              <a:r>
                <a:rPr lang="ko-KR" altLang="en-US" sz="3200" dirty="0" smtClean="0">
                  <a:solidFill>
                    <a:srgbClr val="292935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소개</a:t>
              </a:r>
              <a:endParaRPr lang="en-US" altLang="ko-KR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8536167" y="3534329"/>
              <a:ext cx="1272890" cy="626071"/>
              <a:chOff x="4506082" y="2158912"/>
              <a:chExt cx="1272890" cy="626071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4853870" y="2158912"/>
                <a:ext cx="577315" cy="577315"/>
              </a:xfrm>
              <a:prstGeom prst="ellipse">
                <a:avLst/>
              </a:prstGeom>
              <a:solidFill>
                <a:srgbClr val="FF9F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TextBox 5"/>
              <p:cNvSpPr txBox="1"/>
              <p:nvPr/>
            </p:nvSpPr>
            <p:spPr>
              <a:xfrm>
                <a:off x="4506082" y="2275228"/>
                <a:ext cx="1272890" cy="5097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39"/>
                  </a:lnSpc>
                </a:pPr>
                <a:r>
                  <a:rPr lang="en-US" sz="4000" dirty="0">
                    <a:solidFill>
                      <a:schemeClr val="bg1"/>
                    </a:solidFill>
                    <a:latin typeface="Cafe24 Ssurround Bold" panose="020F0800000000000000" pitchFamily="50" charset="-127"/>
                    <a:ea typeface="Cafe24 Ssurround Bold" panose="020F0800000000000000" pitchFamily="50" charset="-127"/>
                  </a:rPr>
                  <a:t>2</a:t>
                </a: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13258800" y="4270123"/>
            <a:ext cx="3618556" cy="626071"/>
            <a:chOff x="9931264" y="8336069"/>
            <a:chExt cx="3618556" cy="626071"/>
          </a:xfrm>
        </p:grpSpPr>
        <p:sp>
          <p:nvSpPr>
            <p:cNvPr id="123" name="TextBox 5"/>
            <p:cNvSpPr txBox="1"/>
            <p:nvPr/>
          </p:nvSpPr>
          <p:spPr>
            <a:xfrm>
              <a:off x="9997376" y="8434405"/>
              <a:ext cx="3552444" cy="478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ko-KR" altLang="en-US" sz="3200" dirty="0">
                  <a:solidFill>
                    <a:srgbClr val="292935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 기능 설명</a:t>
              </a:r>
              <a:endParaRPr lang="en-US" altLang="ko-KR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endParaRP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9931264" y="8336069"/>
              <a:ext cx="1272890" cy="626071"/>
              <a:chOff x="4506082" y="2158912"/>
              <a:chExt cx="1272890" cy="626071"/>
            </a:xfrm>
          </p:grpSpPr>
          <p:sp>
            <p:nvSpPr>
              <p:cNvPr id="125" name="타원 124"/>
              <p:cNvSpPr/>
              <p:nvPr/>
            </p:nvSpPr>
            <p:spPr>
              <a:xfrm>
                <a:off x="4853870" y="2158912"/>
                <a:ext cx="577315" cy="577315"/>
              </a:xfrm>
              <a:prstGeom prst="ellipse">
                <a:avLst/>
              </a:prstGeom>
              <a:solidFill>
                <a:srgbClr val="FF9F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TextBox 5"/>
              <p:cNvSpPr txBox="1"/>
              <p:nvPr/>
            </p:nvSpPr>
            <p:spPr>
              <a:xfrm>
                <a:off x="4506082" y="2275228"/>
                <a:ext cx="1272890" cy="5097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39"/>
                  </a:lnSpc>
                </a:pPr>
                <a:r>
                  <a:rPr lang="en-US" sz="4000" dirty="0" smtClean="0">
                    <a:solidFill>
                      <a:schemeClr val="bg1"/>
                    </a:solidFill>
                    <a:latin typeface="Cafe24 Ssurround Bold" panose="020F0800000000000000" pitchFamily="50" charset="-127"/>
                    <a:ea typeface="Cafe24 Ssurround Bold" panose="020F0800000000000000" pitchFamily="50" charset="-127"/>
                  </a:rPr>
                  <a:t>3</a:t>
                </a:r>
                <a:endParaRPr lang="en-US" sz="4000" dirty="0">
                  <a:solidFill>
                    <a:schemeClr val="bg1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endParaRP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1206243" y="6042799"/>
            <a:ext cx="3552444" cy="626071"/>
            <a:chOff x="1939773" y="5342140"/>
            <a:chExt cx="3552444" cy="626071"/>
          </a:xfrm>
        </p:grpSpPr>
        <p:sp>
          <p:nvSpPr>
            <p:cNvPr id="127" name="TextBox 5"/>
            <p:cNvSpPr txBox="1"/>
            <p:nvPr/>
          </p:nvSpPr>
          <p:spPr>
            <a:xfrm>
              <a:off x="1939773" y="5409698"/>
              <a:ext cx="3552444" cy="478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en-US" altLang="ko-KR" sz="3200" dirty="0">
                  <a:solidFill>
                    <a:srgbClr val="292935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 </a:t>
              </a:r>
              <a:r>
                <a:rPr lang="ko-KR" altLang="en-US" sz="3200" dirty="0">
                  <a:solidFill>
                    <a:srgbClr val="292935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시연</a:t>
              </a:r>
              <a:endParaRPr lang="en-US" altLang="ko-KR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endParaRPr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2250284" y="5342140"/>
              <a:ext cx="1272890" cy="626071"/>
              <a:chOff x="4506082" y="2158912"/>
              <a:chExt cx="1272890" cy="626071"/>
            </a:xfrm>
          </p:grpSpPr>
          <p:sp>
            <p:nvSpPr>
              <p:cNvPr id="129" name="타원 128"/>
              <p:cNvSpPr/>
              <p:nvPr/>
            </p:nvSpPr>
            <p:spPr>
              <a:xfrm>
                <a:off x="4853870" y="2158912"/>
                <a:ext cx="577315" cy="577315"/>
              </a:xfrm>
              <a:prstGeom prst="ellipse">
                <a:avLst/>
              </a:prstGeom>
              <a:solidFill>
                <a:srgbClr val="FF9F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TextBox 5"/>
              <p:cNvSpPr txBox="1"/>
              <p:nvPr/>
            </p:nvSpPr>
            <p:spPr>
              <a:xfrm>
                <a:off x="4506082" y="2275228"/>
                <a:ext cx="1272890" cy="5097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39"/>
                  </a:lnSpc>
                </a:pPr>
                <a:r>
                  <a:rPr lang="en-US" sz="4000" dirty="0" smtClean="0">
                    <a:solidFill>
                      <a:schemeClr val="bg1"/>
                    </a:solidFill>
                    <a:latin typeface="Cafe24 Ssurround Bold" panose="020F0800000000000000" pitchFamily="50" charset="-127"/>
                    <a:ea typeface="Cafe24 Ssurround Bold" panose="020F0800000000000000" pitchFamily="50" charset="-127"/>
                  </a:rPr>
                  <a:t>4</a:t>
                </a:r>
                <a:endParaRPr lang="en-US" sz="4000" dirty="0">
                  <a:solidFill>
                    <a:schemeClr val="bg1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7487021" y="6042799"/>
            <a:ext cx="3713094" cy="626071"/>
            <a:chOff x="7899722" y="5294568"/>
            <a:chExt cx="3713094" cy="626071"/>
          </a:xfrm>
        </p:grpSpPr>
        <p:sp>
          <p:nvSpPr>
            <p:cNvPr id="131" name="TextBox 5"/>
            <p:cNvSpPr txBox="1"/>
            <p:nvPr/>
          </p:nvSpPr>
          <p:spPr>
            <a:xfrm>
              <a:off x="8060372" y="5362126"/>
              <a:ext cx="3552444" cy="478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en-US" altLang="ko-KR" sz="3200" dirty="0">
                  <a:solidFill>
                    <a:srgbClr val="292935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 </a:t>
              </a:r>
              <a:r>
                <a:rPr lang="ko-KR" altLang="en-US" sz="3200" dirty="0">
                  <a:solidFill>
                    <a:srgbClr val="292935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기술 </a:t>
              </a:r>
              <a:r>
                <a:rPr lang="ko-KR" altLang="en-US" sz="3200" dirty="0" smtClean="0">
                  <a:solidFill>
                    <a:srgbClr val="292935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설명</a:t>
              </a:r>
              <a:endParaRPr lang="en-US" altLang="ko-KR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endParaRPr>
            </a:p>
          </p:txBody>
        </p:sp>
        <p:grpSp>
          <p:nvGrpSpPr>
            <p:cNvPr id="132" name="그룹 131"/>
            <p:cNvGrpSpPr/>
            <p:nvPr/>
          </p:nvGrpSpPr>
          <p:grpSpPr>
            <a:xfrm>
              <a:off x="7899722" y="5294568"/>
              <a:ext cx="1272890" cy="626071"/>
              <a:chOff x="4506082" y="2158912"/>
              <a:chExt cx="1272890" cy="626071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4853870" y="2158912"/>
                <a:ext cx="577315" cy="577315"/>
              </a:xfrm>
              <a:prstGeom prst="ellipse">
                <a:avLst/>
              </a:prstGeom>
              <a:solidFill>
                <a:srgbClr val="FF9F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TextBox 5"/>
              <p:cNvSpPr txBox="1"/>
              <p:nvPr/>
            </p:nvSpPr>
            <p:spPr>
              <a:xfrm>
                <a:off x="4506082" y="2275228"/>
                <a:ext cx="1272890" cy="5097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39"/>
                  </a:lnSpc>
                </a:pPr>
                <a:r>
                  <a:rPr lang="en-US" sz="4000" dirty="0" smtClean="0">
                    <a:solidFill>
                      <a:schemeClr val="bg1"/>
                    </a:solidFill>
                    <a:latin typeface="Cafe24 Ssurround Bold" panose="020F0800000000000000" pitchFamily="50" charset="-127"/>
                    <a:ea typeface="Cafe24 Ssurround Bold" panose="020F0800000000000000" pitchFamily="50" charset="-127"/>
                  </a:rPr>
                  <a:t>5</a:t>
                </a:r>
                <a:endParaRPr lang="en-US" sz="4000" dirty="0">
                  <a:solidFill>
                    <a:schemeClr val="bg1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13258800" y="6057900"/>
            <a:ext cx="3770553" cy="626071"/>
            <a:chOff x="13933790" y="5363043"/>
            <a:chExt cx="3770553" cy="626071"/>
          </a:xfrm>
        </p:grpSpPr>
        <p:sp>
          <p:nvSpPr>
            <p:cNvPr id="135" name="TextBox 5"/>
            <p:cNvSpPr txBox="1"/>
            <p:nvPr/>
          </p:nvSpPr>
          <p:spPr>
            <a:xfrm>
              <a:off x="14151899" y="5461381"/>
              <a:ext cx="3552444" cy="478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ko-KR" altLang="en-US" sz="3200" dirty="0">
                  <a:solidFill>
                    <a:srgbClr val="292935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팀원 소개</a:t>
              </a:r>
              <a:endParaRPr lang="en-US" altLang="ko-KR" sz="32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endParaRPr>
            </a:p>
          </p:txBody>
        </p:sp>
        <p:grpSp>
          <p:nvGrpSpPr>
            <p:cNvPr id="136" name="그룹 135"/>
            <p:cNvGrpSpPr/>
            <p:nvPr/>
          </p:nvGrpSpPr>
          <p:grpSpPr>
            <a:xfrm>
              <a:off x="13933790" y="5363043"/>
              <a:ext cx="1272890" cy="626071"/>
              <a:chOff x="4506082" y="2158912"/>
              <a:chExt cx="1272890" cy="626071"/>
            </a:xfrm>
          </p:grpSpPr>
          <p:sp>
            <p:nvSpPr>
              <p:cNvPr id="137" name="타원 136"/>
              <p:cNvSpPr/>
              <p:nvPr/>
            </p:nvSpPr>
            <p:spPr>
              <a:xfrm>
                <a:off x="4853870" y="2158912"/>
                <a:ext cx="577315" cy="577315"/>
              </a:xfrm>
              <a:prstGeom prst="ellipse">
                <a:avLst/>
              </a:prstGeom>
              <a:solidFill>
                <a:srgbClr val="FF9F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TextBox 5"/>
              <p:cNvSpPr txBox="1"/>
              <p:nvPr/>
            </p:nvSpPr>
            <p:spPr>
              <a:xfrm>
                <a:off x="4506082" y="2275228"/>
                <a:ext cx="1272890" cy="5097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39"/>
                  </a:lnSpc>
                </a:pPr>
                <a:r>
                  <a:rPr lang="en-US" sz="4000" dirty="0">
                    <a:solidFill>
                      <a:schemeClr val="bg1"/>
                    </a:solidFill>
                    <a:latin typeface="Cafe24 Ssurround Bold" panose="020F0800000000000000" pitchFamily="50" charset="-127"/>
                    <a:ea typeface="Cafe24 Ssurround Bold" panose="020F0800000000000000" pitchFamily="50" charset="-127"/>
                  </a:rPr>
                  <a:t>6</a:t>
                </a:r>
              </a:p>
            </p:txBody>
          </p:sp>
        </p:grpSp>
      </p:grpSp>
      <p:grpSp>
        <p:nvGrpSpPr>
          <p:cNvPr id="150" name="그룹 149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51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153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156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54" name="TextBox 37"/>
            <p:cNvSpPr txBox="1"/>
            <p:nvPr/>
          </p:nvSpPr>
          <p:spPr>
            <a:xfrm>
              <a:off x="1866018" y="790575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목차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155" name="Freeform 38"/>
            <p:cNvSpPr/>
            <p:nvPr/>
          </p:nvSpPr>
          <p:spPr>
            <a:xfrm>
              <a:off x="27601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24077" y="784682"/>
            <a:ext cx="465665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 smtClean="0">
                <a:solidFill>
                  <a:srgbClr val="1D45DD"/>
                </a:solidFill>
                <a:ea typeface="둥근펜 Bold"/>
              </a:rPr>
              <a:t>반려견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 관련 서비스 흐름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2095711" y="2703549"/>
            <a:ext cx="28667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등록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14713" y="2703549"/>
            <a:ext cx="33528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댕</a:t>
            </a:r>
            <a:r>
              <a:rPr lang="en-US" altLang="ko-KR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BTI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1915214" y="2703549"/>
            <a:ext cx="542564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성향에 따른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5013748" y="2606990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10230349" y="2606991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390898"/>
            <a:ext cx="2683458" cy="58247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0" y="3390898"/>
            <a:ext cx="2697544" cy="582472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781" y="3390898"/>
            <a:ext cx="2700296" cy="5824723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2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7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기능 설명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6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3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5"/>
          <p:cNvSpPr txBox="1"/>
          <p:nvPr/>
        </p:nvSpPr>
        <p:spPr>
          <a:xfrm>
            <a:off x="2236878" y="2703549"/>
            <a:ext cx="28667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여행지 검색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2678916" y="2703549"/>
            <a:ext cx="4389883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찜 기반 여행지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7116316" y="2703549"/>
            <a:ext cx="361326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여행지 상세정보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5718434" y="2606990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11476514" y="2606991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5"/>
          <p:cNvSpPr txBox="1"/>
          <p:nvPr/>
        </p:nvSpPr>
        <p:spPr>
          <a:xfrm>
            <a:off x="4724077" y="784682"/>
            <a:ext cx="465665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여행지 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관련 서비스 흐름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8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기능 설명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878" y="3390898"/>
            <a:ext cx="2707862" cy="58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5"/>
          <p:cNvSpPr txBox="1"/>
          <p:nvPr/>
        </p:nvSpPr>
        <p:spPr>
          <a:xfrm>
            <a:off x="2236878" y="2703549"/>
            <a:ext cx="28667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여행지 검색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2678916" y="2703549"/>
            <a:ext cx="4389883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찜 기반 여행지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7116316" y="2703549"/>
            <a:ext cx="361326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여행지 상세정보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5718434" y="2606990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11476514" y="2606991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069" y="3390900"/>
            <a:ext cx="2718674" cy="5824723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4724077" y="784682"/>
            <a:ext cx="465665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여행지 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관련 서비스 흐름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8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기능 설명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878" y="3390898"/>
            <a:ext cx="2707862" cy="58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3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5"/>
          <p:cNvSpPr txBox="1"/>
          <p:nvPr/>
        </p:nvSpPr>
        <p:spPr>
          <a:xfrm>
            <a:off x="2236878" y="2703549"/>
            <a:ext cx="28667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여행지 검색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2678916" y="2703549"/>
            <a:ext cx="4389883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찜 기반 여행지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7116316" y="2703549"/>
            <a:ext cx="361326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여행지 상세정보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5718434" y="2606990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11476514" y="2606991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069" y="3390900"/>
            <a:ext cx="2718674" cy="58247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174" y="3390899"/>
            <a:ext cx="2707365" cy="5824723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4724077" y="784682"/>
            <a:ext cx="465665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여행지 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관련 서비스 흐름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8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기능 설명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78" y="3390898"/>
            <a:ext cx="2707862" cy="58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58273" y="825043"/>
            <a:ext cx="465665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 smtClean="0">
                <a:solidFill>
                  <a:srgbClr val="1D45DD"/>
                </a:solidFill>
                <a:ea typeface="둥근펜 Bold"/>
              </a:rPr>
              <a:t>댕댕네컷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 서비스 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흐름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3838814" y="2703549"/>
            <a:ext cx="32477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댕댕네컷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목록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0977880" y="2703549"/>
            <a:ext cx="38100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댕댕네컷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만들기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 rot="16200000">
            <a:off x="8584851" y="2606990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399283"/>
            <a:ext cx="2721965" cy="5824723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2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26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9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기능 설명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8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84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58273" y="825043"/>
            <a:ext cx="465665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 smtClean="0">
                <a:solidFill>
                  <a:srgbClr val="1D45DD"/>
                </a:solidFill>
                <a:ea typeface="둥근펜 Bold"/>
              </a:rPr>
              <a:t>댕댕네컷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 서비스 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흐름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3838814" y="2703549"/>
            <a:ext cx="32477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댕댕네컷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목록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0977880" y="2703549"/>
            <a:ext cx="38100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댕댕네컷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만들기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 rot="16200000">
            <a:off x="8584851" y="2606990"/>
            <a:ext cx="455471" cy="590182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399283"/>
            <a:ext cx="2678246" cy="58287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399283"/>
            <a:ext cx="2721965" cy="5824723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2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26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9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기능 설명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8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4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751697" y="3655929"/>
            <a:ext cx="577315" cy="577315"/>
            <a:chOff x="1327685" y="4803479"/>
            <a:chExt cx="1010099" cy="1010099"/>
          </a:xfrm>
        </p:grpSpPr>
        <p:sp>
          <p:nvSpPr>
            <p:cNvPr id="20" name="타원 19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2" name="TextBox 4"/>
          <p:cNvSpPr txBox="1"/>
          <p:nvPr/>
        </p:nvSpPr>
        <p:spPr>
          <a:xfrm>
            <a:off x="2971800" y="3443128"/>
            <a:ext cx="1420467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en-US" altLang="ko-KR" sz="3899" dirty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SWR</a:t>
            </a:r>
            <a:r>
              <a:rPr lang="ko-KR" altLang="en-US" sz="3899" dirty="0">
                <a:ea typeface="둥근펜 Bold"/>
              </a:rPr>
              <a:t>을 이용한 데이터 </a:t>
            </a:r>
            <a:r>
              <a:rPr lang="ko-KR" altLang="en-US" sz="3899" dirty="0" err="1">
                <a:ea typeface="둥근펜 Bold"/>
              </a:rPr>
              <a:t>캐싱</a:t>
            </a:r>
            <a:endParaRPr lang="en-US" altLang="ko-KR" sz="3899" dirty="0">
              <a:ea typeface="둥근펜 Bold"/>
            </a:endParaRPr>
          </a:p>
        </p:txBody>
      </p:sp>
      <p:sp>
        <p:nvSpPr>
          <p:cNvPr id="44" name="TextBox 4"/>
          <p:cNvSpPr txBox="1"/>
          <p:nvPr/>
        </p:nvSpPr>
        <p:spPr>
          <a:xfrm>
            <a:off x="2818240" y="6652451"/>
            <a:ext cx="16917560" cy="805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endParaRPr lang="en-US" sz="3899" dirty="0">
              <a:ea typeface="둥근펜 Bold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751697" y="5371199"/>
            <a:ext cx="577315" cy="577315"/>
            <a:chOff x="1327685" y="4803479"/>
            <a:chExt cx="1010099" cy="1010099"/>
          </a:xfrm>
        </p:grpSpPr>
        <p:sp>
          <p:nvSpPr>
            <p:cNvPr id="38" name="타원 37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" name="TextBox 4"/>
          <p:cNvSpPr txBox="1"/>
          <p:nvPr/>
        </p:nvSpPr>
        <p:spPr>
          <a:xfrm>
            <a:off x="2971800" y="5158398"/>
            <a:ext cx="1420467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3899" dirty="0">
                <a:ea typeface="둥근펜 Bold"/>
              </a:rPr>
              <a:t>사용자 경험 개선을 </a:t>
            </a:r>
            <a:r>
              <a:rPr lang="ko-KR" altLang="en-US" sz="3899" dirty="0" smtClean="0">
                <a:ea typeface="둥근펜 Bold"/>
              </a:rPr>
              <a:t>위한 </a:t>
            </a:r>
            <a:r>
              <a:rPr lang="en-US" altLang="ko-KR" sz="3899" dirty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Optimistic Update </a:t>
            </a:r>
            <a:r>
              <a:rPr lang="ko-KR" altLang="en-US" sz="3899" dirty="0">
                <a:ea typeface="둥근펜 Bold"/>
              </a:rPr>
              <a:t>적용</a:t>
            </a:r>
            <a:endParaRPr lang="en-US" altLang="ko-KR" sz="3899" dirty="0">
              <a:ea typeface="둥근펜 Bold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751697" y="7201819"/>
            <a:ext cx="577315" cy="577315"/>
            <a:chOff x="1327685" y="4803479"/>
            <a:chExt cx="1010099" cy="1010099"/>
          </a:xfrm>
        </p:grpSpPr>
        <p:sp>
          <p:nvSpPr>
            <p:cNvPr id="72" name="타원 71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4" name="TextBox 4"/>
          <p:cNvSpPr txBox="1"/>
          <p:nvPr/>
        </p:nvSpPr>
        <p:spPr>
          <a:xfrm>
            <a:off x="2971800" y="6989018"/>
            <a:ext cx="145542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3899" dirty="0">
                <a:ea typeface="둥근펜 Bold"/>
              </a:rPr>
              <a:t>성능 개선을 위해 커서 기반</a:t>
            </a:r>
            <a:r>
              <a:rPr lang="en-US" altLang="ko-KR" sz="3899" dirty="0">
                <a:ea typeface="둥근펜 Bold"/>
              </a:rPr>
              <a:t>, </a:t>
            </a:r>
            <a:r>
              <a:rPr lang="en-US" altLang="ko-KR" sz="3899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Observer API </a:t>
            </a:r>
            <a:r>
              <a:rPr lang="ko-KR" altLang="en-US" sz="3899" dirty="0">
                <a:ea typeface="둥근펜 Bold"/>
              </a:rPr>
              <a:t>기반 </a:t>
            </a:r>
            <a:r>
              <a:rPr lang="ko-KR" altLang="en-US" sz="3899" dirty="0">
                <a:solidFill>
                  <a:srgbClr val="FF9F38"/>
                </a:solidFill>
                <a:ea typeface="둥근펜 Bold"/>
              </a:rPr>
              <a:t>무한 스크롤 </a:t>
            </a:r>
            <a:r>
              <a:rPr lang="ko-KR" altLang="en-US" sz="3899" dirty="0">
                <a:ea typeface="둥근펜 Bold"/>
              </a:rPr>
              <a:t>구현</a:t>
            </a:r>
            <a:endParaRPr lang="en-US" altLang="ko-KR" sz="3899" dirty="0">
              <a:ea typeface="둥근펜 Bold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42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기능 설명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40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7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41" grpId="0"/>
      <p:bldP spid="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123" y="3830770"/>
            <a:ext cx="91197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시연</a:t>
            </a:r>
            <a:endParaRPr lang="ko-KR" altLang="en-US" sz="138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78" y="4533900"/>
            <a:ext cx="838200" cy="8097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523" y="4533900"/>
            <a:ext cx="838200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2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25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8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6" name="TextBox 37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시연 영상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7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15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123" y="3830770"/>
            <a:ext cx="91197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기술 설명</a:t>
            </a:r>
            <a:endParaRPr lang="ko-KR" altLang="en-US" sz="138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78" y="4533900"/>
            <a:ext cx="838200" cy="8097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523" y="4533900"/>
            <a:ext cx="838200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8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54172" y="767862"/>
            <a:ext cx="310134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코로나 시대의 끝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pic>
        <p:nvPicPr>
          <p:cNvPr id="1026" name="Picture 2" descr="코로나 바이러스 기호 집합입니다. 다른 색 바이러스 기호 흰색 배경에 고립입니다. 소설 코로나 바이러스 2019-ncov | 프리미엄  벡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11847"/>
            <a:ext cx="13563600" cy="55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1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13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0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기획 배경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19" name="Freeform 38"/>
            <p:cNvSpPr/>
            <p:nvPr/>
          </p:nvSpPr>
          <p:spPr>
            <a:xfrm>
              <a:off x="3548154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4"/>
          <p:cNvSpPr txBox="1"/>
          <p:nvPr/>
        </p:nvSpPr>
        <p:spPr>
          <a:xfrm>
            <a:off x="2619614" y="3963297"/>
            <a:ext cx="10029586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2800" dirty="0">
                <a:ea typeface="둥근펜 Bold"/>
              </a:rPr>
              <a:t>사용자가 </a:t>
            </a:r>
            <a:r>
              <a:rPr lang="ko-KR" altLang="en-US" sz="2800" dirty="0">
                <a:solidFill>
                  <a:srgbClr val="FF9F38"/>
                </a:solidFill>
                <a:ea typeface="둥근펜 Bold"/>
              </a:rPr>
              <a:t>과거에 좋아했던 </a:t>
            </a:r>
            <a:r>
              <a:rPr lang="ko-KR" altLang="en-US" sz="2800" dirty="0" smtClean="0">
                <a:solidFill>
                  <a:srgbClr val="FF9F38"/>
                </a:solidFill>
                <a:ea typeface="둥근펜 Bold"/>
              </a:rPr>
              <a:t>아이템</a:t>
            </a:r>
            <a:r>
              <a:rPr lang="ko-KR" altLang="en-US" sz="2800" dirty="0" smtClean="0">
                <a:ea typeface="둥근펜 Bold"/>
              </a:rPr>
              <a:t>과 비슷한 </a:t>
            </a:r>
            <a:r>
              <a:rPr lang="ko-KR" altLang="en-US" sz="2800" dirty="0">
                <a:ea typeface="둥근펜 Bold"/>
              </a:rPr>
              <a:t>아이템 추천</a:t>
            </a:r>
            <a:endParaRPr lang="en-US" sz="2800" dirty="0">
              <a:ea typeface="둥근펜 Bold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2619614" y="3305015"/>
            <a:ext cx="79721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컨텐츠 기반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51697" y="3218049"/>
            <a:ext cx="577315" cy="577315"/>
            <a:chOff x="1327685" y="4803479"/>
            <a:chExt cx="1010099" cy="1010099"/>
          </a:xfrm>
        </p:grpSpPr>
        <p:sp>
          <p:nvSpPr>
            <p:cNvPr id="20" name="타원 19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TextBox 5"/>
          <p:cNvSpPr txBox="1"/>
          <p:nvPr/>
        </p:nvSpPr>
        <p:spPr>
          <a:xfrm>
            <a:off x="2619614" y="5548307"/>
            <a:ext cx="79721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협업 </a:t>
            </a: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필터링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51697" y="5461341"/>
            <a:ext cx="577315" cy="577315"/>
            <a:chOff x="1327685" y="4803479"/>
            <a:chExt cx="1010099" cy="1010099"/>
          </a:xfrm>
        </p:grpSpPr>
        <p:sp>
          <p:nvSpPr>
            <p:cNvPr id="25" name="타원 24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2" name="TextBox 4"/>
          <p:cNvSpPr txBox="1"/>
          <p:nvPr/>
        </p:nvSpPr>
        <p:spPr>
          <a:xfrm>
            <a:off x="2619614" y="6191317"/>
            <a:ext cx="10029586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2800" dirty="0">
                <a:solidFill>
                  <a:srgbClr val="FF9F38"/>
                </a:solidFill>
                <a:ea typeface="둥근펜 Bold"/>
              </a:rPr>
              <a:t>비슷한 </a:t>
            </a:r>
            <a:r>
              <a:rPr lang="ko-KR" altLang="en-US" sz="2800" dirty="0" smtClean="0">
                <a:solidFill>
                  <a:srgbClr val="FF9F38"/>
                </a:solidFill>
                <a:ea typeface="둥근펜 Bold"/>
              </a:rPr>
              <a:t>취향</a:t>
            </a:r>
            <a:r>
              <a:rPr lang="ko-KR" altLang="en-US" sz="2800" dirty="0" smtClean="0">
                <a:ea typeface="둥근펜 Bold"/>
              </a:rPr>
              <a:t>을 </a:t>
            </a:r>
            <a:r>
              <a:rPr lang="ko-KR" altLang="en-US" sz="2800" dirty="0">
                <a:ea typeface="둥근펜 Bold"/>
              </a:rPr>
              <a:t>가진 다른 유저가 좋아한 아이템을 </a:t>
            </a:r>
            <a:r>
              <a:rPr lang="ko-KR" altLang="en-US" sz="2800" dirty="0" smtClean="0">
                <a:ea typeface="둥근펜 Bold"/>
              </a:rPr>
              <a:t>추천</a:t>
            </a:r>
            <a:endParaRPr lang="en-US" sz="2800" dirty="0">
              <a:ea typeface="둥근펜 Bold"/>
            </a:endParaRPr>
          </a:p>
        </p:txBody>
      </p:sp>
      <p:sp>
        <p:nvSpPr>
          <p:cNvPr id="46" name="TextBox 12"/>
          <p:cNvSpPr txBox="1"/>
          <p:nvPr/>
        </p:nvSpPr>
        <p:spPr>
          <a:xfrm>
            <a:off x="4800600" y="790575"/>
            <a:ext cx="3886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대표적인 추천 시스템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48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50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53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51" name="TextBox 37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추천 알고리즘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52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435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5"/>
          <p:cNvSpPr txBox="1"/>
          <p:nvPr/>
        </p:nvSpPr>
        <p:spPr>
          <a:xfrm>
            <a:off x="2619614" y="3305015"/>
            <a:ext cx="79721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컨텐츠 기반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51697" y="3218049"/>
            <a:ext cx="577315" cy="577315"/>
            <a:chOff x="1327685" y="4803479"/>
            <a:chExt cx="1010099" cy="1010099"/>
          </a:xfrm>
        </p:grpSpPr>
        <p:sp>
          <p:nvSpPr>
            <p:cNvPr id="20" name="타원 19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TextBox 5"/>
          <p:cNvSpPr txBox="1"/>
          <p:nvPr/>
        </p:nvSpPr>
        <p:spPr>
          <a:xfrm>
            <a:off x="2619614" y="5548307"/>
            <a:ext cx="79721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협업 </a:t>
            </a: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필터링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추천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51697" y="5461341"/>
            <a:ext cx="577315" cy="577315"/>
            <a:chOff x="1327685" y="4803479"/>
            <a:chExt cx="1010099" cy="1010099"/>
          </a:xfrm>
        </p:grpSpPr>
        <p:sp>
          <p:nvSpPr>
            <p:cNvPr id="25" name="타원 24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5"/>
          <p:cNvSpPr txBox="1"/>
          <p:nvPr/>
        </p:nvSpPr>
        <p:spPr>
          <a:xfrm>
            <a:off x="3650673" y="6507814"/>
            <a:ext cx="79721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사용자 기반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3650673" y="7855690"/>
            <a:ext cx="79721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아이템 기반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048000" y="6507814"/>
            <a:ext cx="337086" cy="337086"/>
            <a:chOff x="1327685" y="4803479"/>
            <a:chExt cx="1010099" cy="1010099"/>
          </a:xfrm>
        </p:grpSpPr>
        <p:sp>
          <p:nvSpPr>
            <p:cNvPr id="30" name="타원 29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31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048000" y="7886863"/>
            <a:ext cx="337086" cy="337086"/>
            <a:chOff x="1327685" y="4803479"/>
            <a:chExt cx="1010099" cy="1010099"/>
          </a:xfrm>
        </p:grpSpPr>
        <p:sp>
          <p:nvSpPr>
            <p:cNvPr id="35" name="타원 34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36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sp>
        <p:nvSpPr>
          <p:cNvPr id="37" name="아래쪽 화살표 36"/>
          <p:cNvSpPr/>
          <p:nvPr/>
        </p:nvSpPr>
        <p:spPr>
          <a:xfrm rot="16200000">
            <a:off x="7715003" y="7369605"/>
            <a:ext cx="588071" cy="1371600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37"/>
          <p:cNvSpPr/>
          <p:nvPr/>
        </p:nvSpPr>
        <p:spPr>
          <a:xfrm rot="13500000">
            <a:off x="7734800" y="5311094"/>
            <a:ext cx="588071" cy="1407654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 rot="18566365">
            <a:off x="7710372" y="3521198"/>
            <a:ext cx="588071" cy="1280281"/>
          </a:xfrm>
          <a:prstGeom prst="downArrow">
            <a:avLst/>
          </a:prstGeom>
          <a:solidFill>
            <a:srgbClr val="FF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991600" y="7549884"/>
            <a:ext cx="6561240" cy="10203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강아지 성향 별 맞춤 추천</a:t>
            </a:r>
            <a:endParaRPr lang="ko-KR" altLang="en-US" sz="4000" b="1" dirty="0">
              <a:solidFill>
                <a:schemeClr val="tx1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22325" y="4480781"/>
            <a:ext cx="6561240" cy="10203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739"/>
              </a:lnSpc>
            </a:pP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사용자 선호도 별 맞춤 추천</a:t>
            </a:r>
            <a:endParaRPr lang="en-US" altLang="ko-KR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4800600" y="790575"/>
            <a:ext cx="3886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추천 시스템 종류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40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44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47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45" name="TextBox 37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추천 알고리즘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46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58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"/>
          <p:cNvSpPr txBox="1"/>
          <p:nvPr/>
        </p:nvSpPr>
        <p:spPr>
          <a:xfrm>
            <a:off x="2818240" y="6652451"/>
            <a:ext cx="16917560" cy="805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endParaRPr lang="en-US" sz="3899" dirty="0">
              <a:ea typeface="둥근펜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14400" y="495629"/>
            <a:ext cx="6561240" cy="10203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반려견</a:t>
            </a:r>
            <a:r>
              <a:rPr lang="ko-KR" altLang="en-US" sz="4000" b="1" dirty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성향 별 맞춤 추천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274" y="5050842"/>
            <a:ext cx="5569505" cy="2004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t="56872"/>
          <a:stretch/>
        </p:blipFill>
        <p:spPr>
          <a:xfrm>
            <a:off x="10779441" y="7229305"/>
            <a:ext cx="3448050" cy="1834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460" y="2603327"/>
            <a:ext cx="3909085" cy="5431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TextBox 4"/>
          <p:cNvSpPr txBox="1"/>
          <p:nvPr/>
        </p:nvSpPr>
        <p:spPr>
          <a:xfrm>
            <a:off x="1846851" y="8146387"/>
            <a:ext cx="687635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3000" dirty="0" smtClean="0">
                <a:solidFill>
                  <a:srgbClr val="FF9F38"/>
                </a:solidFill>
                <a:ea typeface="둥근펜 Bold"/>
              </a:rPr>
              <a:t>같은 </a:t>
            </a:r>
            <a:r>
              <a:rPr lang="ko-KR" altLang="en-US" sz="3000" dirty="0">
                <a:solidFill>
                  <a:srgbClr val="FF9F38"/>
                </a:solidFill>
                <a:ea typeface="둥근펜 Bold"/>
              </a:rPr>
              <a:t>댕</a:t>
            </a:r>
            <a:r>
              <a:rPr lang="en-US" altLang="ko-KR" sz="3000" dirty="0" err="1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bti</a:t>
            </a:r>
            <a:r>
              <a:rPr lang="ko-KR" altLang="en-US" sz="3000" dirty="0" err="1">
                <a:ea typeface="둥근펜 Bold"/>
              </a:rPr>
              <a:t>를</a:t>
            </a:r>
            <a:r>
              <a:rPr lang="ko-KR" altLang="en-US" sz="3000" dirty="0">
                <a:ea typeface="둥근펜 Bold"/>
              </a:rPr>
              <a:t> 가진 </a:t>
            </a:r>
            <a:r>
              <a:rPr lang="ko-KR" altLang="en-US" sz="3000" dirty="0" err="1">
                <a:ea typeface="둥근펜 Bold"/>
              </a:rPr>
              <a:t>반려견이</a:t>
            </a:r>
            <a:r>
              <a:rPr lang="ko-KR" altLang="en-US" sz="3000" dirty="0">
                <a:ea typeface="둥근펜 Bold"/>
              </a:rPr>
              <a:t> 만족한 </a:t>
            </a:r>
            <a:r>
              <a:rPr lang="ko-KR" altLang="en-US" sz="3000" dirty="0" smtClean="0">
                <a:ea typeface="둥근펜 Bold"/>
              </a:rPr>
              <a:t>장소</a:t>
            </a:r>
            <a:endParaRPr lang="en-US" altLang="ko-KR" sz="3000" dirty="0">
              <a:ea typeface="둥근펜 Bold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9872274" y="2603327"/>
            <a:ext cx="682942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3000" dirty="0">
                <a:ea typeface="둥근펜 Bold"/>
              </a:rPr>
              <a:t>내 </a:t>
            </a:r>
            <a:r>
              <a:rPr lang="ko-KR" altLang="en-US" sz="3000" dirty="0" err="1">
                <a:ea typeface="둥근펜 Bold"/>
              </a:rPr>
              <a:t>반려견이</a:t>
            </a:r>
            <a:r>
              <a:rPr lang="ko-KR" altLang="en-US" sz="3000" dirty="0">
                <a:ea typeface="둥근펜 Bold"/>
              </a:rPr>
              <a:t> </a:t>
            </a:r>
            <a:r>
              <a:rPr lang="ko-KR" altLang="en-US" sz="3000" dirty="0">
                <a:solidFill>
                  <a:srgbClr val="FF9F38"/>
                </a:solidFill>
                <a:ea typeface="둥근펜 Bold"/>
              </a:rPr>
              <a:t>만족한 장소 데이터</a:t>
            </a:r>
            <a:r>
              <a:rPr lang="ko-KR" altLang="en-US" sz="3000" dirty="0">
                <a:ea typeface="둥근펜 Bold"/>
              </a:rPr>
              <a:t>와 </a:t>
            </a:r>
            <a:endParaRPr lang="en-US" altLang="ko-KR" sz="3000" dirty="0" smtClean="0">
              <a:ea typeface="둥근펜 Bold"/>
            </a:endParaRPr>
          </a:p>
          <a:p>
            <a:pPr>
              <a:lnSpc>
                <a:spcPts val="7019"/>
              </a:lnSpc>
            </a:pPr>
            <a:r>
              <a:rPr lang="ko-KR" altLang="en-US" sz="3000" dirty="0" err="1" smtClean="0">
                <a:ea typeface="둥근펜 Bold"/>
              </a:rPr>
              <a:t>유사도가</a:t>
            </a:r>
            <a:r>
              <a:rPr lang="ko-KR" altLang="en-US" sz="3000" dirty="0" smtClean="0">
                <a:ea typeface="둥근펜 Bold"/>
              </a:rPr>
              <a:t> </a:t>
            </a:r>
            <a:r>
              <a:rPr lang="ko-KR" altLang="en-US" sz="3000" dirty="0">
                <a:ea typeface="둥근펜 Bold"/>
              </a:rPr>
              <a:t>높은 여행지 추출</a:t>
            </a:r>
            <a:endParaRPr lang="en-US" altLang="ko-KR" sz="3000" dirty="0">
              <a:ea typeface="둥근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5654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/>
        </p:nvGrpSpPr>
        <p:grpSpPr>
          <a:xfrm>
            <a:off x="685800" y="2084537"/>
            <a:ext cx="16764000" cy="7549242"/>
            <a:chOff x="762000" y="2013857"/>
            <a:chExt cx="16764000" cy="7549242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"/>
          <p:cNvSpPr txBox="1"/>
          <p:nvPr/>
        </p:nvSpPr>
        <p:spPr>
          <a:xfrm>
            <a:off x="2818240" y="6652451"/>
            <a:ext cx="16917560" cy="805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endParaRPr lang="en-US" sz="3899" dirty="0">
              <a:ea typeface="둥근펜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565109"/>
            <a:ext cx="6561240" cy="10203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사용자 선호도 별 맞춤 추천</a:t>
            </a:r>
            <a:endParaRPr lang="ko-KR" altLang="en-US" sz="4000" b="1" dirty="0">
              <a:solidFill>
                <a:schemeClr val="tx1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9829800" y="4919884"/>
            <a:ext cx="70104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ko-KR" altLang="en-US" sz="3000" b="1" dirty="0" smtClean="0">
                <a:ea typeface="둥근펜 Bold"/>
              </a:rPr>
              <a:t>사용자의 찜 목록과 </a:t>
            </a:r>
            <a:r>
              <a:rPr lang="ko-KR" altLang="en-US" sz="3000" b="1" dirty="0" smtClean="0">
                <a:solidFill>
                  <a:srgbClr val="FF9F38"/>
                </a:solidFill>
                <a:ea typeface="둥근펜 Bold"/>
              </a:rPr>
              <a:t>유사한 찜 데이터</a:t>
            </a:r>
            <a:r>
              <a:rPr lang="ko-KR" altLang="en-US" sz="3000" b="1" dirty="0" smtClean="0">
                <a:ea typeface="둥근펜 Bold"/>
              </a:rPr>
              <a:t>를 </a:t>
            </a:r>
            <a:endParaRPr lang="en-US" altLang="ko-KR" sz="3000" b="1" dirty="0" smtClean="0">
              <a:ea typeface="둥근펜 Bold"/>
            </a:endParaRPr>
          </a:p>
          <a:p>
            <a:pPr>
              <a:lnSpc>
                <a:spcPts val="7019"/>
              </a:lnSpc>
            </a:pPr>
            <a:r>
              <a:rPr lang="ko-KR" altLang="en-US" sz="3000" b="1" dirty="0" smtClean="0">
                <a:ea typeface="둥근펜 Bold"/>
              </a:rPr>
              <a:t>보유한 사용자가 높게 평가한 여행지</a:t>
            </a:r>
            <a:endParaRPr lang="en-US" sz="3000" b="1" dirty="0">
              <a:ea typeface="둥근펜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50060" y="5540567"/>
            <a:ext cx="5440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ea typeface="둥근펜 Bold"/>
              </a:rPr>
              <a:t>리뷰의 </a:t>
            </a:r>
            <a:r>
              <a:rPr lang="ko-KR" altLang="en-US" sz="3000" b="1" dirty="0" smtClean="0">
                <a:solidFill>
                  <a:srgbClr val="FF9F38"/>
                </a:solidFill>
                <a:ea typeface="둥근펜 Bold"/>
              </a:rPr>
              <a:t>키워드</a:t>
            </a:r>
            <a:r>
              <a:rPr lang="en-US" altLang="ko-KR" sz="3000" b="1" dirty="0">
                <a:ea typeface="둥근펜 Bold"/>
              </a:rPr>
              <a:t>,</a:t>
            </a:r>
            <a:r>
              <a:rPr lang="en-US" altLang="ko-KR" sz="3000" b="1" dirty="0" smtClean="0">
                <a:ea typeface="둥근펜 Bold"/>
              </a:rPr>
              <a:t> </a:t>
            </a:r>
            <a:r>
              <a:rPr lang="ko-KR" altLang="en-US" sz="3000" b="1" dirty="0">
                <a:ea typeface="둥근펜 Bold"/>
              </a:rPr>
              <a:t>장소의 </a:t>
            </a:r>
            <a:r>
              <a:rPr lang="ko-KR" altLang="en-US" sz="3000" b="1" dirty="0">
                <a:solidFill>
                  <a:srgbClr val="FF9F38"/>
                </a:solidFill>
                <a:ea typeface="둥근펜 Bold"/>
              </a:rPr>
              <a:t>해시태그</a:t>
            </a:r>
            <a:endParaRPr lang="ko-KR" altLang="en-US" sz="3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7924800" y="5230508"/>
            <a:ext cx="1143000" cy="1143000"/>
            <a:chOff x="7996767" y="3255348"/>
            <a:chExt cx="1143000" cy="1143000"/>
          </a:xfrm>
        </p:grpSpPr>
        <p:sp>
          <p:nvSpPr>
            <p:cNvPr id="3" name="타원 2"/>
            <p:cNvSpPr/>
            <p:nvPr/>
          </p:nvSpPr>
          <p:spPr>
            <a:xfrm>
              <a:off x="7996767" y="3255348"/>
              <a:ext cx="1143000" cy="1143000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37546" y="3426798"/>
              <a:ext cx="800100" cy="800100"/>
              <a:chOff x="8801100" y="1257300"/>
              <a:chExt cx="800100" cy="800100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8801100" y="1585474"/>
                <a:ext cx="800100" cy="1290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 rot="5400000">
                <a:off x="8829630" y="1592837"/>
                <a:ext cx="800100" cy="1290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95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12"/>
          <p:cNvSpPr txBox="1"/>
          <p:nvPr/>
        </p:nvSpPr>
        <p:spPr>
          <a:xfrm>
            <a:off x="4800600" y="790575"/>
            <a:ext cx="3886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구현 과정에서의 고민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29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1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4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2" name="TextBox 37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추천 알고리즘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3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5"/>
          <p:cNvSpPr txBox="1"/>
          <p:nvPr/>
        </p:nvSpPr>
        <p:spPr>
          <a:xfrm>
            <a:off x="2461704" y="2947457"/>
            <a:ext cx="79721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altLang="ko-KR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Q1. 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추천할 여행지 데이터는 어떻게</a:t>
            </a:r>
            <a:r>
              <a:rPr lang="en-US" altLang="ko-KR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524000" y="2844631"/>
            <a:ext cx="577315" cy="577315"/>
            <a:chOff x="1327685" y="4803479"/>
            <a:chExt cx="1010099" cy="1010099"/>
          </a:xfrm>
        </p:grpSpPr>
        <p:sp>
          <p:nvSpPr>
            <p:cNvPr id="21" name="타원 20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96" y="3566489"/>
            <a:ext cx="5905500" cy="59055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126" y="4998853"/>
            <a:ext cx="5256599" cy="249043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rcRect t="56872"/>
          <a:stretch/>
        </p:blipFill>
        <p:spPr>
          <a:xfrm>
            <a:off x="13182600" y="5209760"/>
            <a:ext cx="3448050" cy="183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0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12"/>
          <p:cNvSpPr txBox="1"/>
          <p:nvPr/>
        </p:nvSpPr>
        <p:spPr>
          <a:xfrm>
            <a:off x="4800600" y="790575"/>
            <a:ext cx="3886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구현 과정에서의 고민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47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49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52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50" name="TextBox 37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추천 알고리즘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51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5"/>
          <p:cNvSpPr txBox="1"/>
          <p:nvPr/>
        </p:nvSpPr>
        <p:spPr>
          <a:xfrm>
            <a:off x="2461704" y="2947457"/>
            <a:ext cx="1414989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altLang="ko-KR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Q2. 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추천 목록은 </a:t>
            </a:r>
            <a:r>
              <a:rPr lang="ko-KR" altLang="en-US" sz="4000" dirty="0" err="1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배치성으로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en-US" altLang="ko-KR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DB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에 저장</a:t>
            </a:r>
            <a:r>
              <a:rPr lang="en-US" altLang="ko-KR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 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리얼타임으로 제공</a:t>
            </a:r>
            <a:r>
              <a:rPr lang="en-US" altLang="ko-KR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524000" y="2844631"/>
            <a:ext cx="577315" cy="577315"/>
            <a:chOff x="1327685" y="4803479"/>
            <a:chExt cx="1010099" cy="1010099"/>
          </a:xfrm>
        </p:grpSpPr>
        <p:sp>
          <p:nvSpPr>
            <p:cNvPr id="24" name="타원 23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381500"/>
            <a:ext cx="4267200" cy="4267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7" t="10035" r="13359" b="5911"/>
          <a:stretch/>
        </p:blipFill>
        <p:spPr>
          <a:xfrm>
            <a:off x="10058400" y="4381500"/>
            <a:ext cx="3991344" cy="47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0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12"/>
          <p:cNvSpPr txBox="1"/>
          <p:nvPr/>
        </p:nvSpPr>
        <p:spPr>
          <a:xfrm>
            <a:off x="4800600" y="790575"/>
            <a:ext cx="3886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구현 과정에서의 고민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9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21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4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2" name="TextBox 37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추천 알고리즘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3" name="Freeform 38"/>
            <p:cNvSpPr/>
            <p:nvPr/>
          </p:nvSpPr>
          <p:spPr>
            <a:xfrm>
              <a:off x="372061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6" name="TextBox 5"/>
          <p:cNvSpPr txBox="1"/>
          <p:nvPr/>
        </p:nvSpPr>
        <p:spPr>
          <a:xfrm>
            <a:off x="2461704" y="2947457"/>
            <a:ext cx="1414989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altLang="ko-KR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Q3. 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리얼타임 추천 </a:t>
            </a:r>
            <a:r>
              <a:rPr lang="ko-KR" altLang="en-US" sz="4000" dirty="0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시  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인한 </a:t>
            </a:r>
            <a:r>
              <a:rPr lang="en-US" altLang="ko-KR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UX </a:t>
            </a:r>
            <a:r>
              <a:rPr lang="ko-KR" altLang="en-US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저하는</a:t>
            </a:r>
            <a:r>
              <a:rPr lang="en-US" altLang="ko-KR" sz="4000" dirty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524000" y="2844631"/>
            <a:ext cx="577315" cy="577315"/>
            <a:chOff x="1327685" y="4803479"/>
            <a:chExt cx="1010099" cy="1010099"/>
          </a:xfrm>
        </p:grpSpPr>
        <p:sp>
          <p:nvSpPr>
            <p:cNvPr id="28" name="타원 27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4101958"/>
            <a:ext cx="4686300" cy="46863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3260"/>
            <a:ext cx="5257800" cy="35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E713EEF-C15E-0428-0727-7F016AFD5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095500"/>
            <a:ext cx="13004800" cy="73152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90994C-3E92-74D3-8E6E-DF0CAC15DA38}"/>
              </a:ext>
            </a:extLst>
          </p:cNvPr>
          <p:cNvSpPr/>
          <p:nvPr/>
        </p:nvSpPr>
        <p:spPr>
          <a:xfrm>
            <a:off x="2590800" y="2216894"/>
            <a:ext cx="13004800" cy="7193805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2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2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5" name="TextBox 37"/>
            <p:cNvSpPr txBox="1"/>
            <p:nvPr/>
          </p:nvSpPr>
          <p:spPr>
            <a:xfrm>
              <a:off x="1536766" y="790428"/>
              <a:ext cx="1536865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아키텍처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16" name="Freeform 38"/>
            <p:cNvSpPr/>
            <p:nvPr/>
          </p:nvSpPr>
          <p:spPr>
            <a:xfrm>
              <a:off x="3483479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815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93" y="2061794"/>
            <a:ext cx="7393707" cy="7317483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22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24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7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5" name="TextBox 37"/>
            <p:cNvSpPr txBox="1"/>
            <p:nvPr/>
          </p:nvSpPr>
          <p:spPr>
            <a:xfrm>
              <a:off x="1536766" y="790428"/>
              <a:ext cx="1536865" cy="4693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altLang="ko-KR" sz="3200" dirty="0" smtClean="0">
                  <a:solidFill>
                    <a:schemeClr val="bg1"/>
                  </a:solidFill>
                  <a:latin typeface="Cafe24 Ssurround Bold" panose="020F0800000000000000" pitchFamily="50" charset="-127"/>
                  <a:ea typeface="Cafe24 Ssurround Bold" panose="020F0800000000000000" pitchFamily="50" charset="-127"/>
                </a:rPr>
                <a:t>DB</a:t>
              </a:r>
              <a:endParaRPr lang="en-US" altLang="ko-KR" sz="32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endParaRPr>
            </a:p>
          </p:txBody>
        </p:sp>
        <p:sp>
          <p:nvSpPr>
            <p:cNvPr id="26" name="Freeform 38"/>
            <p:cNvSpPr/>
            <p:nvPr/>
          </p:nvSpPr>
          <p:spPr>
            <a:xfrm>
              <a:off x="3037289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82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71800" y="3253331"/>
            <a:ext cx="312420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en-US" altLang="ko-KR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React</a:t>
            </a:r>
          </a:p>
          <a:p>
            <a:pPr>
              <a:lnSpc>
                <a:spcPts val="7019"/>
              </a:lnSpc>
            </a:pPr>
            <a:r>
              <a:rPr 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Next.js</a:t>
            </a:r>
          </a:p>
          <a:p>
            <a:pPr>
              <a:lnSpc>
                <a:spcPts val="7019"/>
              </a:lnSpc>
            </a:pPr>
            <a:r>
              <a:rPr 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Storybook</a:t>
            </a:r>
          </a:p>
          <a:p>
            <a:pPr>
              <a:lnSpc>
                <a:spcPts val="7019"/>
              </a:lnSpc>
            </a:pPr>
            <a:r>
              <a:rPr 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Typescript</a:t>
            </a:r>
            <a:endParaRPr lang="en-US" sz="3899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2619614" y="2703549"/>
            <a:ext cx="30191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프론트엔드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51696" y="2595115"/>
            <a:ext cx="577315" cy="577315"/>
            <a:chOff x="1327685" y="4803479"/>
            <a:chExt cx="1010099" cy="1010099"/>
          </a:xfrm>
        </p:grpSpPr>
        <p:sp>
          <p:nvSpPr>
            <p:cNvPr id="16" name="타원 15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" name="TextBox 4"/>
          <p:cNvSpPr txBox="1"/>
          <p:nvPr/>
        </p:nvSpPr>
        <p:spPr>
          <a:xfrm>
            <a:off x="8991600" y="3253331"/>
            <a:ext cx="7924800" cy="4488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Spring Boot  - API </a:t>
            </a:r>
            <a:r>
              <a:rPr lang="ko-KR" alt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서버</a:t>
            </a:r>
            <a:endParaRPr lang="en-US" sz="3899" dirty="0" smtClean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>
              <a:lnSpc>
                <a:spcPts val="7019"/>
              </a:lnSpc>
            </a:pPr>
            <a:r>
              <a:rPr lang="en-US" sz="3899" dirty="0" err="1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MariaDB</a:t>
            </a:r>
            <a:endParaRPr lang="en-US" sz="3899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>
              <a:lnSpc>
                <a:spcPts val="7019"/>
              </a:lnSpc>
            </a:pPr>
            <a:r>
              <a:rPr 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Flask 		    - </a:t>
            </a:r>
            <a:r>
              <a:rPr lang="ko-KR" alt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추천 서버</a:t>
            </a:r>
            <a:endParaRPr lang="en-US" altLang="ko-KR" sz="3899" dirty="0" smtClean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>
              <a:lnSpc>
                <a:spcPts val="7019"/>
              </a:lnSpc>
            </a:pPr>
            <a:r>
              <a:rPr 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S3 			    - </a:t>
            </a:r>
            <a:r>
              <a:rPr lang="ko-KR" altLang="en-US" sz="3899" dirty="0" err="1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클라우드</a:t>
            </a:r>
            <a:r>
              <a:rPr lang="ko-KR" alt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3899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스토리지</a:t>
            </a:r>
            <a:endParaRPr lang="en-US" altLang="ko-KR" sz="3899" dirty="0" smtClean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>
              <a:lnSpc>
                <a:spcPts val="7019"/>
              </a:lnSpc>
            </a:pPr>
            <a:r>
              <a:rPr lang="en-US" sz="3899" dirty="0" err="1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Redis</a:t>
            </a:r>
            <a:endParaRPr lang="en-US" sz="3899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620000" y="2595115"/>
            <a:ext cx="577315" cy="577315"/>
            <a:chOff x="1327685" y="4803479"/>
            <a:chExt cx="1010099" cy="1010099"/>
          </a:xfrm>
        </p:grpSpPr>
        <p:sp>
          <p:nvSpPr>
            <p:cNvPr id="23" name="타원 22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8534400" y="2703549"/>
            <a:ext cx="301918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ko-KR" altLang="en-US" sz="4000" dirty="0" err="1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백</a:t>
            </a:r>
            <a:r>
              <a:rPr lang="ko-KR" altLang="en-US" sz="4000" dirty="0" err="1" smtClean="0">
                <a:solidFill>
                  <a:srgbClr val="292935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엔드</a:t>
            </a:r>
            <a:endParaRPr lang="en-US" sz="4000" dirty="0">
              <a:solidFill>
                <a:srgbClr val="292935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314044" y="3579702"/>
            <a:ext cx="337086" cy="337086"/>
            <a:chOff x="1327685" y="4803479"/>
            <a:chExt cx="1010099" cy="1010099"/>
          </a:xfrm>
        </p:grpSpPr>
        <p:sp>
          <p:nvSpPr>
            <p:cNvPr id="27" name="타원 26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28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314044" y="4476935"/>
            <a:ext cx="337086" cy="337086"/>
            <a:chOff x="1327685" y="4803479"/>
            <a:chExt cx="1010099" cy="1010099"/>
          </a:xfrm>
        </p:grpSpPr>
        <p:sp>
          <p:nvSpPr>
            <p:cNvPr id="30" name="타원 29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31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14044" y="5374168"/>
            <a:ext cx="337086" cy="337086"/>
            <a:chOff x="1327685" y="4803479"/>
            <a:chExt cx="1010099" cy="1010099"/>
          </a:xfrm>
        </p:grpSpPr>
        <p:sp>
          <p:nvSpPr>
            <p:cNvPr id="33" name="타원 32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34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314044" y="6286500"/>
            <a:ext cx="337086" cy="337086"/>
            <a:chOff x="1327685" y="4803479"/>
            <a:chExt cx="1010099" cy="1010099"/>
          </a:xfrm>
        </p:grpSpPr>
        <p:sp>
          <p:nvSpPr>
            <p:cNvPr id="36" name="타원 35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37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365857" y="3579702"/>
            <a:ext cx="337086" cy="337086"/>
            <a:chOff x="1327685" y="4803479"/>
            <a:chExt cx="1010099" cy="1010099"/>
          </a:xfrm>
        </p:grpSpPr>
        <p:sp>
          <p:nvSpPr>
            <p:cNvPr id="39" name="타원 38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40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365857" y="4476935"/>
            <a:ext cx="337086" cy="337086"/>
            <a:chOff x="1327685" y="4803479"/>
            <a:chExt cx="1010099" cy="1010099"/>
          </a:xfrm>
        </p:grpSpPr>
        <p:sp>
          <p:nvSpPr>
            <p:cNvPr id="43" name="타원 42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44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365857" y="5374168"/>
            <a:ext cx="337086" cy="337086"/>
            <a:chOff x="1327685" y="4803479"/>
            <a:chExt cx="1010099" cy="1010099"/>
          </a:xfrm>
        </p:grpSpPr>
        <p:sp>
          <p:nvSpPr>
            <p:cNvPr id="46" name="타원 45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47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365857" y="6286500"/>
            <a:ext cx="337086" cy="337086"/>
            <a:chOff x="1327685" y="4803479"/>
            <a:chExt cx="1010099" cy="1010099"/>
          </a:xfrm>
        </p:grpSpPr>
        <p:sp>
          <p:nvSpPr>
            <p:cNvPr id="49" name="타원 48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50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52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54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57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55" name="TextBox 37"/>
            <p:cNvSpPr txBox="1"/>
            <p:nvPr/>
          </p:nvSpPr>
          <p:spPr>
            <a:xfrm>
              <a:off x="1536766" y="790428"/>
              <a:ext cx="1536865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000" dirty="0" err="1" smtClean="0">
                  <a:solidFill>
                    <a:srgbClr val="FFFFFF"/>
                  </a:solidFill>
                  <a:ea typeface="둥근펜 Bold"/>
                </a:rPr>
                <a:t>기술스택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56" name="Freeform 38"/>
            <p:cNvSpPr/>
            <p:nvPr/>
          </p:nvSpPr>
          <p:spPr>
            <a:xfrm>
              <a:off x="3483479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365857" y="7108557"/>
            <a:ext cx="337086" cy="337086"/>
            <a:chOff x="1327685" y="4803479"/>
            <a:chExt cx="1010099" cy="1010099"/>
          </a:xfrm>
        </p:grpSpPr>
        <p:sp>
          <p:nvSpPr>
            <p:cNvPr id="60" name="타원 59"/>
            <p:cNvSpPr/>
            <p:nvPr/>
          </p:nvSpPr>
          <p:spPr>
            <a:xfrm>
              <a:off x="1327685" y="4803479"/>
              <a:ext cx="1010099" cy="1010099"/>
            </a:xfrm>
            <a:prstGeom prst="ellipse">
              <a:avLst/>
            </a:prstGeom>
            <a:solidFill>
              <a:srgbClr val="FF9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F38"/>
                </a:solidFill>
              </a:endParaRPr>
            </a:p>
          </p:txBody>
        </p:sp>
        <p:sp>
          <p:nvSpPr>
            <p:cNvPr id="61" name="Freeform 8"/>
            <p:cNvSpPr/>
            <p:nvPr/>
          </p:nvSpPr>
          <p:spPr>
            <a:xfrm>
              <a:off x="1559849" y="5013367"/>
              <a:ext cx="545772" cy="590325"/>
            </a:xfrm>
            <a:custGeom>
              <a:avLst/>
              <a:gdLst/>
              <a:ahLst/>
              <a:cxnLst/>
              <a:rect l="l" t="t" r="r" b="b"/>
              <a:pathLst>
                <a:path w="743007" h="803661">
                  <a:moveTo>
                    <a:pt x="0" y="0"/>
                  </a:moveTo>
                  <a:lnTo>
                    <a:pt x="743007" y="0"/>
                  </a:lnTo>
                  <a:lnTo>
                    <a:pt x="743007" y="803661"/>
                  </a:lnTo>
                  <a:lnTo>
                    <a:pt x="0" y="80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solidFill>
                  <a:srgbClr val="FF9F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7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3143993" y="216588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671190" y="795337"/>
            <a:ext cx="310134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가족여행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18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1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기획 배경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0" name="Freeform 38"/>
            <p:cNvSpPr/>
            <p:nvPr/>
          </p:nvSpPr>
          <p:spPr>
            <a:xfrm>
              <a:off x="3548154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46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123" y="3830770"/>
            <a:ext cx="91197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 smtClean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팀원 소개</a:t>
            </a:r>
            <a:endParaRPr lang="ko-KR" altLang="en-US" sz="138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78" y="4533900"/>
            <a:ext cx="838200" cy="8097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523" y="4533900"/>
            <a:ext cx="838200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3358" y="7468128"/>
            <a:ext cx="2681242" cy="2049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39"/>
              </a:lnSpc>
            </a:pPr>
            <a:r>
              <a:rPr lang="en-US" sz="2800" dirty="0">
                <a:solidFill>
                  <a:srgbClr val="000000"/>
                </a:solidFill>
                <a:latin typeface="둥근펜"/>
              </a:rPr>
              <a:t>BACKEND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000000"/>
                </a:solidFill>
                <a:latin typeface="둥근펜"/>
              </a:rPr>
              <a:t>CI/CD</a:t>
            </a:r>
            <a:r>
              <a:rPr lang="en-US" sz="3200" dirty="0" smtClean="0">
                <a:solidFill>
                  <a:srgbClr val="000000"/>
                </a:solidFill>
                <a:latin typeface="둥근펜"/>
              </a:rPr>
              <a:t/>
            </a:r>
            <a:br>
              <a:rPr lang="en-US" sz="3200" dirty="0" smtClean="0">
                <a:solidFill>
                  <a:srgbClr val="000000"/>
                </a:solidFill>
                <a:latin typeface="둥근펜"/>
              </a:rPr>
            </a:br>
            <a:r>
              <a:rPr lang="ko-KR" altLang="en-US" sz="2800" dirty="0" err="1" smtClean="0">
                <a:solidFill>
                  <a:srgbClr val="000000"/>
                </a:solidFill>
                <a:latin typeface="둥근펜"/>
              </a:rPr>
              <a:t>카카오지도</a:t>
            </a:r>
            <a:r>
              <a:rPr lang="ko-KR" altLang="en-US" sz="2800" dirty="0" smtClean="0">
                <a:solidFill>
                  <a:srgbClr val="000000"/>
                </a:solidFill>
                <a:latin typeface="둥근펜"/>
              </a:rPr>
              <a:t> 연동</a:t>
            </a:r>
            <a:endParaRPr lang="en-US" sz="2800" dirty="0">
              <a:solidFill>
                <a:srgbClr val="000000"/>
              </a:solidFill>
              <a:latin typeface="둥근펜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30098" y="2663708"/>
            <a:ext cx="2653618" cy="2653607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673723" y="7525162"/>
            <a:ext cx="2509916" cy="1534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000000"/>
                </a:solidFill>
                <a:latin typeface="둥근펜"/>
              </a:rPr>
              <a:t>FRONTEND</a:t>
            </a:r>
            <a:br>
              <a:rPr lang="en-US" sz="2800" dirty="0" smtClean="0">
                <a:solidFill>
                  <a:srgbClr val="000000"/>
                </a:solidFill>
                <a:latin typeface="둥근펜"/>
              </a:rPr>
            </a:br>
            <a:r>
              <a:rPr lang="en-US" sz="2800" dirty="0" smtClean="0">
                <a:solidFill>
                  <a:srgbClr val="000000"/>
                </a:solidFill>
                <a:latin typeface="둥근펜"/>
              </a:rPr>
              <a:t>UI/UX</a:t>
            </a:r>
            <a:r>
              <a:rPr lang="en-US" sz="2800" dirty="0">
                <a:solidFill>
                  <a:srgbClr val="000000"/>
                </a:solidFill>
                <a:latin typeface="둥근펜"/>
              </a:rPr>
              <a:t> </a:t>
            </a:r>
            <a:r>
              <a:rPr lang="ko-KR" altLang="en-US" sz="2800" dirty="0" smtClean="0">
                <a:solidFill>
                  <a:srgbClr val="000000"/>
                </a:solidFill>
                <a:latin typeface="둥근펜"/>
              </a:rPr>
              <a:t>디자인</a:t>
            </a:r>
            <a:endParaRPr lang="en-US" sz="2800" dirty="0" smtClean="0">
              <a:solidFill>
                <a:srgbClr val="000000"/>
              </a:solidFill>
              <a:latin typeface="둥근펜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744418" y="2663708"/>
            <a:ext cx="2653618" cy="265360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804235" y="6699865"/>
            <a:ext cx="2653618" cy="265360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781800" y="2663708"/>
            <a:ext cx="2653618" cy="265360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30098" y="6699865"/>
            <a:ext cx="2653618" cy="265360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781800" y="6699865"/>
            <a:ext cx="2653618" cy="2653607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661073" y="7479234"/>
            <a:ext cx="250276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2800" dirty="0">
                <a:solidFill>
                  <a:srgbClr val="000000"/>
                </a:solidFill>
                <a:latin typeface="둥근펜"/>
              </a:rPr>
              <a:t>BACKEND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r>
              <a:rPr lang="ko-KR" altLang="en-US" sz="2800" dirty="0" err="1" smtClean="0">
                <a:solidFill>
                  <a:srgbClr val="000000"/>
                </a:solidFill>
                <a:latin typeface="Calibri (본문)"/>
              </a:rPr>
              <a:t>추천시스템</a:t>
            </a:r>
            <a:endParaRPr lang="en-US" altLang="ko-KR" sz="2800" dirty="0" smtClean="0">
              <a:solidFill>
                <a:srgbClr val="000000"/>
              </a:solidFill>
              <a:latin typeface="Calibri (본문)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43358" y="6774880"/>
            <a:ext cx="155788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D45DD"/>
                </a:solidFill>
                <a:ea typeface="둥근펜 Bold"/>
              </a:rPr>
              <a:t>이지은</a:t>
            </a:r>
            <a:endParaRPr lang="en-US" sz="3999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5327259" y="6852211"/>
            <a:ext cx="394185" cy="426364"/>
          </a:xfrm>
          <a:custGeom>
            <a:avLst/>
            <a:gdLst/>
            <a:ahLst/>
            <a:cxnLst/>
            <a:rect l="l" t="t" r="r" b="b"/>
            <a:pathLst>
              <a:path w="394185" h="426364">
                <a:moveTo>
                  <a:pt x="0" y="0"/>
                </a:moveTo>
                <a:lnTo>
                  <a:pt x="394185" y="0"/>
                </a:lnTo>
                <a:lnTo>
                  <a:pt x="394185" y="426364"/>
                </a:lnTo>
                <a:lnTo>
                  <a:pt x="0" y="426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9435418" y="6813431"/>
            <a:ext cx="168390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D45DD"/>
                </a:solidFill>
                <a:ea typeface="둥근펜 Bold"/>
              </a:rPr>
              <a:t>임하은</a:t>
            </a:r>
            <a:endParaRPr lang="en-US" sz="3999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09819" y="6900287"/>
            <a:ext cx="394185" cy="426364"/>
          </a:xfrm>
          <a:custGeom>
            <a:avLst/>
            <a:gdLst/>
            <a:ahLst/>
            <a:cxnLst/>
            <a:rect l="l" t="t" r="r" b="b"/>
            <a:pathLst>
              <a:path w="394185" h="426364">
                <a:moveTo>
                  <a:pt x="0" y="0"/>
                </a:moveTo>
                <a:lnTo>
                  <a:pt x="394186" y="0"/>
                </a:lnTo>
                <a:lnTo>
                  <a:pt x="394186" y="426364"/>
                </a:lnTo>
                <a:lnTo>
                  <a:pt x="0" y="426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5588537" y="6813431"/>
            <a:ext cx="155321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D45DD"/>
                </a:solidFill>
                <a:ea typeface="둥근펜 Bold"/>
              </a:rPr>
              <a:t>좌정현</a:t>
            </a:r>
            <a:endParaRPr lang="en-US" sz="3999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7332254" y="6900287"/>
            <a:ext cx="394185" cy="426364"/>
          </a:xfrm>
          <a:custGeom>
            <a:avLst/>
            <a:gdLst/>
            <a:ahLst/>
            <a:cxnLst/>
            <a:rect l="l" t="t" r="r" b="b"/>
            <a:pathLst>
              <a:path w="394185" h="426364">
                <a:moveTo>
                  <a:pt x="0" y="0"/>
                </a:moveTo>
                <a:lnTo>
                  <a:pt x="394185" y="0"/>
                </a:lnTo>
                <a:lnTo>
                  <a:pt x="394185" y="426364"/>
                </a:lnTo>
                <a:lnTo>
                  <a:pt x="0" y="426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643358" y="3444238"/>
            <a:ext cx="2137903" cy="140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2800" dirty="0">
                <a:solidFill>
                  <a:srgbClr val="000000"/>
                </a:solidFill>
                <a:latin typeface="둥근펜"/>
              </a:rPr>
              <a:t>BACKEND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ko-KR" altLang="en-US" sz="2800" dirty="0" err="1" smtClean="0">
                <a:solidFill>
                  <a:srgbClr val="000000"/>
                </a:solidFill>
                <a:latin typeface="둥근펜"/>
              </a:rPr>
              <a:t>추천시스템</a:t>
            </a:r>
            <a:endParaRPr lang="en-US" sz="2800" dirty="0" smtClean="0">
              <a:solidFill>
                <a:srgbClr val="000000"/>
              </a:solidFill>
              <a:latin typeface="둥근펜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12492" y="2750990"/>
            <a:ext cx="18873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1D45DD"/>
                </a:solidFill>
                <a:ea typeface="둥근펜 Bold"/>
              </a:rPr>
              <a:t>김혜진</a:t>
            </a:r>
          </a:p>
        </p:txBody>
      </p:sp>
      <p:sp>
        <p:nvSpPr>
          <p:cNvPr id="25" name="Freeform 25"/>
          <p:cNvSpPr/>
          <p:nvPr/>
        </p:nvSpPr>
        <p:spPr>
          <a:xfrm>
            <a:off x="5327259" y="2828322"/>
            <a:ext cx="394185" cy="426364"/>
          </a:xfrm>
          <a:custGeom>
            <a:avLst/>
            <a:gdLst/>
            <a:ahLst/>
            <a:cxnLst/>
            <a:rect l="l" t="t" r="r" b="b"/>
            <a:pathLst>
              <a:path w="394185" h="426364">
                <a:moveTo>
                  <a:pt x="0" y="0"/>
                </a:moveTo>
                <a:lnTo>
                  <a:pt x="394185" y="0"/>
                </a:lnTo>
                <a:lnTo>
                  <a:pt x="394185" y="426364"/>
                </a:lnTo>
                <a:lnTo>
                  <a:pt x="0" y="426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9625918" y="3455905"/>
            <a:ext cx="2137903" cy="14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9"/>
              </a:lnSpc>
            </a:pPr>
            <a:r>
              <a:rPr lang="en-US" sz="2800" dirty="0">
                <a:solidFill>
                  <a:srgbClr val="000000"/>
                </a:solidFill>
                <a:latin typeface="둥근펜"/>
              </a:rPr>
              <a:t>BACKEND</a:t>
            </a:r>
          </a:p>
          <a:p>
            <a:pPr>
              <a:lnSpc>
                <a:spcPts val="5939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000000"/>
                </a:solidFill>
                <a:latin typeface="둥근펜"/>
              </a:rPr>
              <a:t>AWS S3</a:t>
            </a:r>
            <a:endParaRPr lang="en-US" sz="2800" dirty="0">
              <a:solidFill>
                <a:srgbClr val="000000"/>
              </a:solidFill>
              <a:latin typeface="둥근펜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435418" y="2762658"/>
            <a:ext cx="168390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D45DD"/>
                </a:solidFill>
                <a:ea typeface="둥근펜 Bold"/>
              </a:rPr>
              <a:t>김소희</a:t>
            </a:r>
            <a:endParaRPr lang="en-US" sz="3999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1309819" y="2839988"/>
            <a:ext cx="394185" cy="426364"/>
          </a:xfrm>
          <a:custGeom>
            <a:avLst/>
            <a:gdLst/>
            <a:ahLst/>
            <a:cxnLst/>
            <a:rect l="l" t="t" r="r" b="b"/>
            <a:pathLst>
              <a:path w="394185" h="426364">
                <a:moveTo>
                  <a:pt x="0" y="0"/>
                </a:moveTo>
                <a:lnTo>
                  <a:pt x="394186" y="0"/>
                </a:lnTo>
                <a:lnTo>
                  <a:pt x="394186" y="426364"/>
                </a:lnTo>
                <a:lnTo>
                  <a:pt x="0" y="426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5588536" y="3354934"/>
            <a:ext cx="2137903" cy="193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둥근펜"/>
              </a:rPr>
              <a:t>BACKEND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000000"/>
                </a:solidFill>
                <a:latin typeface="둥근펜"/>
              </a:rPr>
              <a:t>CI/CD</a:t>
            </a:r>
            <a:r>
              <a:rPr lang="en-US" sz="3200" dirty="0" smtClean="0">
                <a:solidFill>
                  <a:srgbClr val="000000"/>
                </a:solidFill>
                <a:latin typeface="둥근펜"/>
              </a:rPr>
              <a:t/>
            </a:r>
            <a:br>
              <a:rPr lang="en-US" sz="3200" dirty="0" smtClean="0">
                <a:solidFill>
                  <a:srgbClr val="000000"/>
                </a:solidFill>
                <a:latin typeface="둥근펜"/>
              </a:rPr>
            </a:br>
            <a:r>
              <a:rPr lang="ko-KR" altLang="en-US" sz="2800" dirty="0" smtClean="0">
                <a:solidFill>
                  <a:srgbClr val="000000"/>
                </a:solidFill>
                <a:latin typeface="둥근펜"/>
              </a:rPr>
              <a:t>소셜 로그인</a:t>
            </a:r>
            <a:endParaRPr lang="en-US" sz="2800" dirty="0">
              <a:solidFill>
                <a:srgbClr val="000000"/>
              </a:solidFill>
              <a:latin typeface="둥근펜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457854" y="2661687"/>
            <a:ext cx="16240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D45DD"/>
                </a:solidFill>
                <a:ea typeface="둥근펜 Bold"/>
              </a:rPr>
              <a:t>백아현</a:t>
            </a:r>
            <a:endParaRPr lang="en-US" sz="3999" dirty="0">
              <a:solidFill>
                <a:srgbClr val="1D45DD"/>
              </a:solidFill>
              <a:ea typeface="둥근펜 Bol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7272437" y="2739017"/>
            <a:ext cx="394185" cy="426364"/>
          </a:xfrm>
          <a:custGeom>
            <a:avLst/>
            <a:gdLst/>
            <a:ahLst/>
            <a:cxnLst/>
            <a:rect l="l" t="t" r="r" b="b"/>
            <a:pathLst>
              <a:path w="394185" h="426364">
                <a:moveTo>
                  <a:pt x="0" y="0"/>
                </a:moveTo>
                <a:lnTo>
                  <a:pt x="394185" y="0"/>
                </a:lnTo>
                <a:lnTo>
                  <a:pt x="394185" y="426364"/>
                </a:lnTo>
                <a:lnTo>
                  <a:pt x="0" y="426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32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866018" y="790575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 err="1">
                  <a:solidFill>
                    <a:srgbClr val="FFFFFF"/>
                  </a:solidFill>
                  <a:ea typeface="둥근펜 Bold"/>
                </a:rPr>
                <a:t>팀원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8" name="Freeform 38"/>
            <p:cNvSpPr/>
            <p:nvPr/>
          </p:nvSpPr>
          <p:spPr>
            <a:xfrm>
              <a:off x="27601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83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4645" y="3924300"/>
            <a:ext cx="4555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3800" dirty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QNA</a:t>
            </a:r>
            <a:endParaRPr lang="ko-KR" altLang="en-US" sz="13800" dirty="0">
              <a:solidFill>
                <a:srgbClr val="FF9F38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endParaRPr lang="ko-KR" altLang="en-US" sz="2400" dirty="0">
              <a:solidFill>
                <a:srgbClr val="FF9F38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18" y="4533900"/>
            <a:ext cx="838200" cy="8097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633" y="4533900"/>
            <a:ext cx="838200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28901" y="7419134"/>
            <a:ext cx="6171429" cy="3627068"/>
          </a:xfrm>
          <a:custGeom>
            <a:avLst/>
            <a:gdLst/>
            <a:ahLst/>
            <a:cxnLst/>
            <a:rect l="l" t="t" r="r" b="b"/>
            <a:pathLst>
              <a:path w="6171429" h="3627068">
                <a:moveTo>
                  <a:pt x="0" y="0"/>
                </a:moveTo>
                <a:lnTo>
                  <a:pt x="6171429" y="0"/>
                </a:lnTo>
                <a:lnTo>
                  <a:pt x="6171429" y="3627068"/>
                </a:lnTo>
                <a:lnTo>
                  <a:pt x="0" y="362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" b="-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080245" y="7419134"/>
            <a:ext cx="6171429" cy="3627068"/>
          </a:xfrm>
          <a:custGeom>
            <a:avLst/>
            <a:gdLst/>
            <a:ahLst/>
            <a:cxnLst/>
            <a:rect l="l" t="t" r="r" b="b"/>
            <a:pathLst>
              <a:path w="6171429" h="3627068">
                <a:moveTo>
                  <a:pt x="0" y="0"/>
                </a:moveTo>
                <a:lnTo>
                  <a:pt x="6171429" y="0"/>
                </a:lnTo>
                <a:lnTo>
                  <a:pt x="6171429" y="3627068"/>
                </a:lnTo>
                <a:lnTo>
                  <a:pt x="0" y="362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" b="-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2"/>
          <p:cNvSpPr/>
          <p:nvPr/>
        </p:nvSpPr>
        <p:spPr>
          <a:xfrm rot="10800000">
            <a:off x="0" y="-1985978"/>
            <a:ext cx="18288000" cy="5772966"/>
          </a:xfrm>
          <a:custGeom>
            <a:avLst/>
            <a:gdLst/>
            <a:ahLst/>
            <a:cxnLst/>
            <a:rect l="l" t="t" r="r" b="b"/>
            <a:pathLst>
              <a:path w="18288000" h="5772966">
                <a:moveTo>
                  <a:pt x="0" y="0"/>
                </a:moveTo>
                <a:lnTo>
                  <a:pt x="18288000" y="0"/>
                </a:lnTo>
                <a:lnTo>
                  <a:pt x="18288000" y="5772966"/>
                </a:lnTo>
                <a:lnTo>
                  <a:pt x="0" y="5772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4000"/>
                      </a14:imgEffect>
                    </a14:imgLayer>
                  </a14:imgProps>
                </a:ext>
              </a:extLst>
            </a:blip>
            <a:stretch>
              <a:fillRect t="-93" b="-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556319" y="4672037"/>
            <a:ext cx="717536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500" dirty="0">
                <a:solidFill>
                  <a:srgbClr val="FF9F38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감자합니다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55" y="5200624"/>
            <a:ext cx="838200" cy="8097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845" y="5200624"/>
            <a:ext cx="838200" cy="8097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9377611"/>
            <a:ext cx="2057400" cy="87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3143993" y="216588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745973" y="2081337"/>
            <a:ext cx="4695316" cy="6124325"/>
          </a:xfrm>
          <a:custGeom>
            <a:avLst/>
            <a:gdLst/>
            <a:ahLst/>
            <a:cxnLst/>
            <a:rect l="l" t="t" r="r" b="b"/>
            <a:pathLst>
              <a:path w="4695316" h="6124325">
                <a:moveTo>
                  <a:pt x="0" y="0"/>
                </a:moveTo>
                <a:lnTo>
                  <a:pt x="4695316" y="0"/>
                </a:lnTo>
                <a:lnTo>
                  <a:pt x="4695316" y="6124326"/>
                </a:lnTo>
                <a:lnTo>
                  <a:pt x="0" y="6124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612843" y="8336278"/>
            <a:ext cx="906231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  <a:spcBef>
                <a:spcPct val="0"/>
              </a:spcBef>
            </a:pP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가족여행</a:t>
            </a:r>
            <a:r>
              <a:rPr lang="en-US" sz="4399" dirty="0">
                <a:solidFill>
                  <a:srgbClr val="000000"/>
                </a:solidFill>
                <a:ea typeface="둥근펜 Bold"/>
              </a:rPr>
              <a:t> 갈 </a:t>
            </a:r>
            <a:r>
              <a:rPr lang="en-US" sz="4399" dirty="0" smtClean="0">
                <a:solidFill>
                  <a:srgbClr val="000000"/>
                </a:solidFill>
                <a:ea typeface="둥근펜 Bold"/>
              </a:rPr>
              <a:t>때 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반려견은</a:t>
            </a:r>
            <a:r>
              <a:rPr lang="en-US" sz="4399" dirty="0">
                <a:solidFill>
                  <a:srgbClr val="000000"/>
                </a:solidFill>
                <a:ea typeface="둥근펜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3605" y="825043"/>
            <a:ext cx="395271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가족여행에 </a:t>
            </a:r>
            <a:r>
              <a:rPr lang="ko-KR" altLang="en-US" sz="3000" dirty="0" err="1" smtClean="0">
                <a:solidFill>
                  <a:srgbClr val="1D45DD"/>
                </a:solidFill>
                <a:ea typeface="둥근펜 Bold"/>
              </a:rPr>
              <a:t>반려견은</a:t>
            </a:r>
            <a:r>
              <a:rPr lang="en-US" altLang="ko-KR" sz="3000" dirty="0" smtClean="0">
                <a:solidFill>
                  <a:srgbClr val="1D45DD"/>
                </a:solidFill>
                <a:ea typeface="둥근펜 Bold"/>
              </a:rPr>
              <a:t>?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3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18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1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기획 배경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0" name="Freeform 38"/>
            <p:cNvSpPr/>
            <p:nvPr/>
          </p:nvSpPr>
          <p:spPr>
            <a:xfrm>
              <a:off x="3548154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73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5659391" y="2247011"/>
            <a:ext cx="6969217" cy="5792978"/>
          </a:xfrm>
          <a:custGeom>
            <a:avLst/>
            <a:gdLst/>
            <a:ahLst/>
            <a:cxnLst/>
            <a:rect l="l" t="t" r="r" b="b"/>
            <a:pathLst>
              <a:path w="6969217" h="5792978">
                <a:moveTo>
                  <a:pt x="0" y="0"/>
                </a:moveTo>
                <a:lnTo>
                  <a:pt x="6969218" y="0"/>
                </a:lnTo>
                <a:lnTo>
                  <a:pt x="6969218" y="5792978"/>
                </a:lnTo>
                <a:lnTo>
                  <a:pt x="0" y="579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47" b="-158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612843" y="8336278"/>
            <a:ext cx="9062315" cy="92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  <a:spcBef>
                <a:spcPct val="0"/>
              </a:spcBef>
            </a:pP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반려견</a:t>
            </a:r>
            <a:r>
              <a:rPr lang="en-US" sz="43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동반</a:t>
            </a:r>
            <a:r>
              <a:rPr lang="en-US" sz="43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여행</a:t>
            </a:r>
            <a:endParaRPr lang="en-US" sz="4399" dirty="0">
              <a:solidFill>
                <a:srgbClr val="000000"/>
              </a:solidFill>
              <a:ea typeface="둥근펜 Bold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4654172" y="825043"/>
            <a:ext cx="395271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 smtClean="0">
                <a:solidFill>
                  <a:srgbClr val="1D45DD"/>
                </a:solidFill>
                <a:ea typeface="둥근펜 Bold"/>
              </a:rPr>
              <a:t>반려견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 동반 여행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6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18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1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기획 배경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0" name="Freeform 38"/>
            <p:cNvSpPr/>
            <p:nvPr/>
          </p:nvSpPr>
          <p:spPr>
            <a:xfrm>
              <a:off x="3548154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12456448" y="3162300"/>
            <a:ext cx="5086421" cy="5086421"/>
          </a:xfrm>
          <a:custGeom>
            <a:avLst/>
            <a:gdLst/>
            <a:ahLst/>
            <a:cxnLst/>
            <a:rect l="l" t="t" r="r" b="b"/>
            <a:pathLst>
              <a:path w="6210443" h="6210443">
                <a:moveTo>
                  <a:pt x="0" y="0"/>
                </a:moveTo>
                <a:lnTo>
                  <a:pt x="6210443" y="0"/>
                </a:lnTo>
                <a:lnTo>
                  <a:pt x="6210443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9602" y="3162299"/>
            <a:ext cx="3004129" cy="5036997"/>
          </a:xfrm>
          <a:custGeom>
            <a:avLst/>
            <a:gdLst/>
            <a:ahLst/>
            <a:cxnLst/>
            <a:rect l="l" t="t" r="r" b="b"/>
            <a:pathLst>
              <a:path w="3645032" h="6111594">
                <a:moveTo>
                  <a:pt x="0" y="0"/>
                </a:moveTo>
                <a:lnTo>
                  <a:pt x="3645032" y="0"/>
                </a:lnTo>
                <a:lnTo>
                  <a:pt x="3645032" y="6111594"/>
                </a:lnTo>
                <a:lnTo>
                  <a:pt x="0" y="611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269825" y="4187188"/>
            <a:ext cx="7748350" cy="169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3899" dirty="0">
                <a:solidFill>
                  <a:srgbClr val="000000"/>
                </a:solidFill>
                <a:latin typeface="둥근펜 Bold"/>
              </a:rPr>
              <a:t>“ </a:t>
            </a:r>
            <a:r>
              <a:rPr lang="en-US" sz="3899" dirty="0" err="1">
                <a:solidFill>
                  <a:srgbClr val="000000"/>
                </a:solidFill>
                <a:latin typeface="둥근펜 Bold"/>
              </a:rPr>
              <a:t>없는</a:t>
            </a:r>
            <a:r>
              <a:rPr lang="en-US" sz="3899" dirty="0">
                <a:solidFill>
                  <a:srgbClr val="000000"/>
                </a:solidFill>
                <a:latin typeface="둥근펜 Bold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둥근펜 Bold"/>
              </a:rPr>
              <a:t>것이</a:t>
            </a:r>
            <a:r>
              <a:rPr lang="en-US" sz="3899" dirty="0">
                <a:solidFill>
                  <a:srgbClr val="000000"/>
                </a:solidFill>
                <a:latin typeface="둥근펜 Bold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둥근펜 Bold"/>
              </a:rPr>
              <a:t>아니라</a:t>
            </a:r>
            <a:r>
              <a:rPr lang="en-US" sz="3899" dirty="0">
                <a:solidFill>
                  <a:srgbClr val="000000"/>
                </a:solidFill>
                <a:latin typeface="둥근펜 Bold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둥근펜 Bold"/>
              </a:rPr>
              <a:t>모르는</a:t>
            </a:r>
            <a:r>
              <a:rPr lang="en-US" sz="3899" dirty="0">
                <a:solidFill>
                  <a:srgbClr val="000000"/>
                </a:solidFill>
                <a:latin typeface="둥근펜 Bold"/>
              </a:rPr>
              <a:t> 것!</a:t>
            </a:r>
          </a:p>
          <a:p>
            <a:pPr algn="ctr">
              <a:lnSpc>
                <a:spcPts val="7019"/>
              </a:lnSpc>
              <a:spcBef>
                <a:spcPct val="0"/>
              </a:spcBef>
            </a:pPr>
            <a:r>
              <a:rPr lang="en-US" sz="3899" dirty="0" err="1">
                <a:solidFill>
                  <a:srgbClr val="000000"/>
                </a:solidFill>
                <a:ea typeface="둥근펜 Bold"/>
              </a:rPr>
              <a:t>반려견</a:t>
            </a:r>
            <a:r>
              <a:rPr lang="en-US" sz="38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3899" dirty="0" err="1">
                <a:solidFill>
                  <a:srgbClr val="000000"/>
                </a:solidFill>
                <a:ea typeface="둥근펜 Bold"/>
              </a:rPr>
              <a:t>동반</a:t>
            </a:r>
            <a:r>
              <a:rPr lang="en-US" sz="38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3899" dirty="0" err="1">
                <a:solidFill>
                  <a:srgbClr val="000000"/>
                </a:solidFill>
                <a:ea typeface="둥근펜 Bold"/>
              </a:rPr>
              <a:t>여행지를</a:t>
            </a:r>
            <a:r>
              <a:rPr lang="en-US" sz="38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3899" dirty="0" err="1">
                <a:solidFill>
                  <a:srgbClr val="000000"/>
                </a:solidFill>
                <a:ea typeface="둥근펜 Bold"/>
              </a:rPr>
              <a:t>추천해주자</a:t>
            </a:r>
            <a:r>
              <a:rPr lang="en-US" sz="3899" dirty="0">
                <a:solidFill>
                  <a:srgbClr val="000000"/>
                </a:solidFill>
                <a:ea typeface="둥근펜 Bold"/>
              </a:rPr>
              <a:t>! ”</a:t>
            </a:r>
          </a:p>
        </p:txBody>
      </p:sp>
      <p:sp>
        <p:nvSpPr>
          <p:cNvPr id="16" name="TextBox 5"/>
          <p:cNvSpPr txBox="1"/>
          <p:nvPr/>
        </p:nvSpPr>
        <p:spPr>
          <a:xfrm>
            <a:off x="4708900" y="825043"/>
            <a:ext cx="594153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 smtClean="0">
                <a:solidFill>
                  <a:srgbClr val="1D45DD"/>
                </a:solidFill>
                <a:ea typeface="둥근펜 Bold"/>
              </a:rPr>
              <a:t>반려견</a:t>
            </a:r>
            <a:r>
              <a:rPr lang="ko-KR" altLang="en-US" sz="3000" dirty="0" smtClean="0">
                <a:solidFill>
                  <a:srgbClr val="1D45DD"/>
                </a:solidFill>
                <a:ea typeface="둥근펜 Bold"/>
              </a:rPr>
              <a:t> 동반 여행지 정보는 어디서</a:t>
            </a:r>
            <a:r>
              <a:rPr lang="en-US" altLang="ko-KR" sz="3000" dirty="0" smtClean="0">
                <a:solidFill>
                  <a:srgbClr val="1D45DD"/>
                </a:solidFill>
                <a:ea typeface="둥근펜 Bold"/>
              </a:rPr>
              <a:t>?</a:t>
            </a:r>
            <a:endParaRPr lang="en-US" sz="3000" dirty="0">
              <a:solidFill>
                <a:srgbClr val="1D45DD"/>
              </a:solidFill>
              <a:ea typeface="둥근펜 Bold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26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28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31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기획 배경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30" name="Freeform 38"/>
            <p:cNvSpPr/>
            <p:nvPr/>
          </p:nvSpPr>
          <p:spPr>
            <a:xfrm>
              <a:off x="3548154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104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2444981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27523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10065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612843" y="8336278"/>
            <a:ext cx="906231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  <a:spcBef>
                <a:spcPct val="0"/>
              </a:spcBef>
            </a:pPr>
            <a:r>
              <a:rPr lang="en-US" sz="4399" dirty="0" err="1">
                <a:solidFill>
                  <a:srgbClr val="1D45DD"/>
                </a:solidFill>
                <a:ea typeface="둥근펜 Bold"/>
              </a:rPr>
              <a:t>반려견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마다</a:t>
            </a:r>
            <a:r>
              <a:rPr lang="en-US" sz="43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 smtClean="0">
                <a:solidFill>
                  <a:srgbClr val="000000"/>
                </a:solidFill>
                <a:ea typeface="둥근펜 Bold"/>
              </a:rPr>
              <a:t>성향이</a:t>
            </a:r>
            <a:r>
              <a:rPr lang="en-US" sz="4399" dirty="0" smtClean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다르다</a:t>
            </a:r>
            <a:endParaRPr lang="en-US" sz="4399" dirty="0">
              <a:solidFill>
                <a:srgbClr val="000000"/>
              </a:solidFill>
              <a:ea typeface="둥근펜 Bold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4654172" y="852495"/>
            <a:ext cx="685594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>
                <a:solidFill>
                  <a:srgbClr val="1D45DD"/>
                </a:solidFill>
                <a:ea typeface="둥근펜 Bold"/>
              </a:rPr>
              <a:t>견주도</a:t>
            </a:r>
            <a:r>
              <a:rPr lang="ko-KR" altLang="en-US" sz="3000" dirty="0">
                <a:solidFill>
                  <a:srgbClr val="1D45DD"/>
                </a:solidFill>
                <a:ea typeface="둥근펜 Bold"/>
              </a:rPr>
              <a:t> </a:t>
            </a:r>
            <a:r>
              <a:rPr lang="ko-KR" altLang="en-US" sz="3000" dirty="0" err="1">
                <a:solidFill>
                  <a:srgbClr val="1D45DD"/>
                </a:solidFill>
                <a:ea typeface="둥근펜 Bold"/>
              </a:rPr>
              <a:t>반려견도</a:t>
            </a:r>
            <a:r>
              <a:rPr lang="ko-KR" altLang="en-US" sz="3000" dirty="0">
                <a:solidFill>
                  <a:srgbClr val="1D45DD"/>
                </a:solidFill>
                <a:ea typeface="둥근펜 Bold"/>
              </a:rPr>
              <a:t> 행복한 여행을 하려면</a:t>
            </a:r>
            <a:r>
              <a:rPr lang="en-US" altLang="ko-KR" sz="3000" dirty="0">
                <a:solidFill>
                  <a:srgbClr val="1D45DD"/>
                </a:solidFill>
                <a:ea typeface="둥근펜 Bold"/>
              </a:rPr>
              <a:t>?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9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21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4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기획 배경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3" name="Freeform 38"/>
            <p:cNvSpPr/>
            <p:nvPr/>
          </p:nvSpPr>
          <p:spPr>
            <a:xfrm>
              <a:off x="3548154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530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62000" y="2013857"/>
            <a:ext cx="16764000" cy="7549242"/>
            <a:chOff x="762000" y="2013857"/>
            <a:chExt cx="16764000" cy="754924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62000" y="2013857"/>
              <a:ext cx="16764000" cy="52632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62000" y="2019300"/>
              <a:ext cx="16764000" cy="75437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2444981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27523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10065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612843" y="8336278"/>
            <a:ext cx="906231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  <a:spcBef>
                <a:spcPct val="0"/>
              </a:spcBef>
            </a:pPr>
            <a:r>
              <a:rPr lang="en-US" sz="4399" dirty="0" err="1">
                <a:solidFill>
                  <a:srgbClr val="1D45DD"/>
                </a:solidFill>
                <a:ea typeface="둥근펜 Bold"/>
              </a:rPr>
              <a:t>반려견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마다</a:t>
            </a:r>
            <a:r>
              <a:rPr lang="en-US" sz="4399" dirty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 smtClean="0">
                <a:solidFill>
                  <a:srgbClr val="000000"/>
                </a:solidFill>
                <a:ea typeface="둥근펜 Bold"/>
              </a:rPr>
              <a:t>성향이</a:t>
            </a:r>
            <a:r>
              <a:rPr lang="en-US" sz="4399" dirty="0" smtClean="0">
                <a:solidFill>
                  <a:srgbClr val="000000"/>
                </a:solidFill>
                <a:ea typeface="둥근펜 Bold"/>
              </a:rPr>
              <a:t> </a:t>
            </a:r>
            <a:r>
              <a:rPr lang="en-US" sz="4399" dirty="0" err="1">
                <a:solidFill>
                  <a:srgbClr val="000000"/>
                </a:solidFill>
                <a:ea typeface="둥근펜 Bold"/>
              </a:rPr>
              <a:t>다르다</a:t>
            </a:r>
            <a:endParaRPr lang="en-US" sz="4399" dirty="0">
              <a:solidFill>
                <a:srgbClr val="000000"/>
              </a:solidFill>
              <a:ea typeface="둥근펜 Bold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51701" y="7610856"/>
            <a:ext cx="1429551" cy="634993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INFP</a:t>
            </a:r>
            <a:endParaRPr lang="ko-KR" altLang="en-US" sz="2800" b="1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4654172" y="852495"/>
            <a:ext cx="685594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dirty="0" err="1">
                <a:solidFill>
                  <a:srgbClr val="1D45DD"/>
                </a:solidFill>
                <a:ea typeface="둥근펜 Bold"/>
              </a:rPr>
              <a:t>견주도</a:t>
            </a:r>
            <a:r>
              <a:rPr lang="ko-KR" altLang="en-US" sz="3000" dirty="0">
                <a:solidFill>
                  <a:srgbClr val="1D45DD"/>
                </a:solidFill>
                <a:ea typeface="둥근펜 Bold"/>
              </a:rPr>
              <a:t> </a:t>
            </a:r>
            <a:r>
              <a:rPr lang="ko-KR" altLang="en-US" sz="3000" dirty="0" err="1">
                <a:solidFill>
                  <a:srgbClr val="1D45DD"/>
                </a:solidFill>
                <a:ea typeface="둥근펜 Bold"/>
              </a:rPr>
              <a:t>반려견도</a:t>
            </a:r>
            <a:r>
              <a:rPr lang="ko-KR" altLang="en-US" sz="3000" dirty="0">
                <a:solidFill>
                  <a:srgbClr val="1D45DD"/>
                </a:solidFill>
                <a:ea typeface="둥근펜 Bold"/>
              </a:rPr>
              <a:t> 행복한 여행을 하려면</a:t>
            </a:r>
            <a:r>
              <a:rPr lang="en-US" altLang="ko-KR" sz="3000" dirty="0">
                <a:solidFill>
                  <a:srgbClr val="1D45DD"/>
                </a:solidFill>
                <a:ea typeface="둥근펜 Bold"/>
              </a:rPr>
              <a:t>?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27851" y="568469"/>
            <a:ext cx="3942879" cy="920462"/>
            <a:chOff x="427851" y="568469"/>
            <a:chExt cx="3942879" cy="920462"/>
          </a:xfrm>
        </p:grpSpPr>
        <p:sp>
          <p:nvSpPr>
            <p:cNvPr id="19" name="Freeform 32"/>
            <p:cNvSpPr/>
            <p:nvPr/>
          </p:nvSpPr>
          <p:spPr>
            <a:xfrm>
              <a:off x="2798265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33"/>
            <p:cNvSpPr txBox="1"/>
            <p:nvPr/>
          </p:nvSpPr>
          <p:spPr>
            <a:xfrm>
              <a:off x="1932693" y="805993"/>
              <a:ext cx="746760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둥근펜 Bold"/>
                </a:rPr>
                <a:t>팀원</a:t>
              </a:r>
            </a:p>
          </p:txBody>
        </p:sp>
        <p:grpSp>
          <p:nvGrpSpPr>
            <p:cNvPr id="22" name="Group 34"/>
            <p:cNvGrpSpPr/>
            <p:nvPr/>
          </p:nvGrpSpPr>
          <p:grpSpPr>
            <a:xfrm>
              <a:off x="427851" y="568469"/>
              <a:ext cx="3942879" cy="920462"/>
              <a:chOff x="0" y="0"/>
              <a:chExt cx="1038454" cy="242426"/>
            </a:xfrm>
          </p:grpSpPr>
          <p:sp>
            <p:nvSpPr>
              <p:cNvPr id="25" name="Freeform 35"/>
              <p:cNvSpPr/>
              <p:nvPr/>
            </p:nvSpPr>
            <p:spPr>
              <a:xfrm>
                <a:off x="0" y="0"/>
                <a:ext cx="1038454" cy="242426"/>
              </a:xfrm>
              <a:custGeom>
                <a:avLst/>
                <a:gdLst/>
                <a:ahLst/>
                <a:cxnLst/>
                <a:rect l="l" t="t" r="r" b="b"/>
                <a:pathLst>
                  <a:path w="1038454" h="242426">
                    <a:moveTo>
                      <a:pt x="100139" y="0"/>
                    </a:moveTo>
                    <a:lnTo>
                      <a:pt x="938314" y="0"/>
                    </a:lnTo>
                    <a:cubicBezTo>
                      <a:pt x="993620" y="0"/>
                      <a:pt x="1038454" y="44834"/>
                      <a:pt x="1038454" y="100139"/>
                    </a:cubicBezTo>
                    <a:lnTo>
                      <a:pt x="1038454" y="142287"/>
                    </a:lnTo>
                    <a:cubicBezTo>
                      <a:pt x="1038454" y="197592"/>
                      <a:pt x="993620" y="242426"/>
                      <a:pt x="938314" y="242426"/>
                    </a:cubicBezTo>
                    <a:lnTo>
                      <a:pt x="100139" y="242426"/>
                    </a:lnTo>
                    <a:cubicBezTo>
                      <a:pt x="44834" y="242426"/>
                      <a:pt x="0" y="197592"/>
                      <a:pt x="0" y="142287"/>
                    </a:cubicBezTo>
                    <a:lnTo>
                      <a:pt x="0" y="100139"/>
                    </a:lnTo>
                    <a:cubicBezTo>
                      <a:pt x="0" y="44834"/>
                      <a:pt x="44834" y="0"/>
                      <a:pt x="100139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3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88521" y="790428"/>
              <a:ext cx="272147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smtClean="0">
                  <a:solidFill>
                    <a:srgbClr val="FFFFFF"/>
                  </a:solidFill>
                  <a:ea typeface="둥근펜 Bold"/>
                </a:rPr>
                <a:t>기획 배경</a:t>
              </a:r>
              <a:endParaRPr lang="en-US" sz="3000" dirty="0">
                <a:solidFill>
                  <a:srgbClr val="FFFFFF"/>
                </a:solidFill>
                <a:ea typeface="둥근펜 Bold"/>
              </a:endParaRPr>
            </a:p>
          </p:txBody>
        </p:sp>
        <p:sp>
          <p:nvSpPr>
            <p:cNvPr id="24" name="Freeform 38"/>
            <p:cNvSpPr/>
            <p:nvPr/>
          </p:nvSpPr>
          <p:spPr>
            <a:xfrm>
              <a:off x="3548154" y="825043"/>
              <a:ext cx="394185" cy="426364"/>
            </a:xfrm>
            <a:custGeom>
              <a:avLst/>
              <a:gdLst/>
              <a:ahLst/>
              <a:cxnLst/>
              <a:rect l="l" t="t" r="r" b="b"/>
              <a:pathLst>
                <a:path w="394185" h="426364">
                  <a:moveTo>
                    <a:pt x="0" y="0"/>
                  </a:moveTo>
                  <a:lnTo>
                    <a:pt x="394185" y="0"/>
                  </a:lnTo>
                  <a:lnTo>
                    <a:pt x="394185" y="426364"/>
                  </a:lnTo>
                  <a:lnTo>
                    <a:pt x="0" y="42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18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592</Words>
  <Application>Microsoft Office PowerPoint</Application>
  <PresentationFormat>사용자 지정</PresentationFormat>
  <Paragraphs>223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Cafe24 Ssurround Bold</vt:lpstr>
      <vt:lpstr>Calibri (본문)</vt:lpstr>
      <vt:lpstr>둥근펜 Bold</vt:lpstr>
      <vt:lpstr>Arial</vt:lpstr>
      <vt:lpstr>Calibri</vt:lpstr>
      <vt:lpstr>둥근펜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중간발표 (1) (1).pptx</dc:title>
  <dc:creator>SSAFY</dc:creator>
  <cp:lastModifiedBy>SSAFY</cp:lastModifiedBy>
  <cp:revision>88</cp:revision>
  <dcterms:created xsi:type="dcterms:W3CDTF">2006-08-16T00:00:00Z</dcterms:created>
  <dcterms:modified xsi:type="dcterms:W3CDTF">2023-10-06T02:42:35Z</dcterms:modified>
  <dc:identifier>DAFtuJ7WFRQ</dc:identifier>
</cp:coreProperties>
</file>